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3" r:id="rId4"/>
    <p:sldId id="261" r:id="rId5"/>
    <p:sldId id="262"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64"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2" d="100"/>
          <a:sy n="82" d="100"/>
        </p:scale>
        <p:origin x="-1474" y="-91"/>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4E1C35F-D6B0-47C0-AE0B-B24DAF468904}" type="datetimeFigureOut">
              <a:rPr lang="en-US" smtClean="0"/>
              <a:pPr/>
              <a:t>5/14/2022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0D43A6-CED8-46D5-B4D2-EE300339E72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E1C35F-D6B0-47C0-AE0B-B24DAF468904}" type="datetimeFigureOut">
              <a:rPr lang="en-US" smtClean="0"/>
              <a:pPr/>
              <a:t>5/14/2022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0D43A6-CED8-46D5-B4D2-EE300339E72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E1C35F-D6B0-47C0-AE0B-B24DAF468904}" type="datetimeFigureOut">
              <a:rPr lang="en-US" smtClean="0"/>
              <a:pPr/>
              <a:t>5/14/2022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0D43A6-CED8-46D5-B4D2-EE300339E72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E1C35F-D6B0-47C0-AE0B-B24DAF468904}" type="datetimeFigureOut">
              <a:rPr lang="en-US" smtClean="0"/>
              <a:pPr/>
              <a:t>5/14/2022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0D43A6-CED8-46D5-B4D2-EE300339E72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E1C35F-D6B0-47C0-AE0B-B24DAF468904}" type="datetimeFigureOut">
              <a:rPr lang="en-US" smtClean="0"/>
              <a:pPr/>
              <a:t>5/14/2022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0D43A6-CED8-46D5-B4D2-EE300339E72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4E1C35F-D6B0-47C0-AE0B-B24DAF468904}" type="datetimeFigureOut">
              <a:rPr lang="en-US" smtClean="0"/>
              <a:pPr/>
              <a:t>5/14/2022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0D43A6-CED8-46D5-B4D2-EE300339E72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4E1C35F-D6B0-47C0-AE0B-B24DAF468904}" type="datetimeFigureOut">
              <a:rPr lang="en-US" smtClean="0"/>
              <a:pPr/>
              <a:t>5/14/2022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0D43A6-CED8-46D5-B4D2-EE300339E72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4E1C35F-D6B0-47C0-AE0B-B24DAF468904}" type="datetimeFigureOut">
              <a:rPr lang="en-US" smtClean="0"/>
              <a:pPr/>
              <a:t>5/14/2022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0D43A6-CED8-46D5-B4D2-EE300339E72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E1C35F-D6B0-47C0-AE0B-B24DAF468904}" type="datetimeFigureOut">
              <a:rPr lang="en-US" smtClean="0"/>
              <a:pPr/>
              <a:t>5/14/2022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0D43A6-CED8-46D5-B4D2-EE300339E72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E1C35F-D6B0-47C0-AE0B-B24DAF468904}" type="datetimeFigureOut">
              <a:rPr lang="en-US" smtClean="0"/>
              <a:pPr/>
              <a:t>5/14/2022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0D43A6-CED8-46D5-B4D2-EE300339E72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E1C35F-D6B0-47C0-AE0B-B24DAF468904}" type="datetimeFigureOut">
              <a:rPr lang="en-US" smtClean="0"/>
              <a:pPr/>
              <a:t>5/14/2022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0D43A6-CED8-46D5-B4D2-EE300339E72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E1C35F-D6B0-47C0-AE0B-B24DAF468904}" type="datetimeFigureOut">
              <a:rPr lang="en-US" smtClean="0"/>
              <a:pPr/>
              <a:t>5/14/2022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0D43A6-CED8-46D5-B4D2-EE300339E72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video" Target="file:///C:\Users\Dev%20Soni\Desktop\Untitled%20Project.mp4" TargetMode="Externa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video" Target="file:///C:\Users\Dev%20Soni\Desktop\Walking%201.mp4" TargetMode="Externa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video" Target="file:///C:\Users\Dev%20Soni\Desktop\Walking%202.mp4" TargetMode="Externa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hyperlink" Target="https://ieeexplore.ieee.org/abstract/document/9065128" TargetMode="External"/><Relationship Id="rId3" Type="http://schemas.openxmlformats.org/officeDocument/2006/relationships/hyperlink" Target="https://ieeexplore.ieee.org/abstract/document/1618670" TargetMode="External"/><Relationship Id="rId7" Type="http://schemas.openxmlformats.org/officeDocument/2006/relationships/hyperlink" Target="https://asianssr.org/index.php/ajct/article/view/881" TargetMode="Externa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hyperlink" Target="https://scholar.google.co.in/scholar?hl=en&amp;as_sdt=0,5&amp;q=S.B.Nandeppagoudar,+S.N.Shaikh,+S.+R.+Gote,+S.+P.+More,+A.+S.+Chaudhari+,+N.+R.+Borse+,+S.H.Gawande,+%E2%80%9CDesign+and+Numerical+Analysis+of+Optimized+Planetary+Gear+Box&amp;btnG=" TargetMode="External"/><Relationship Id="rId5" Type="http://schemas.openxmlformats.org/officeDocument/2006/relationships/hyperlink" Target="https://www.rehab.research.va.gov/jour/2012/494/pdf/delama494.pdf" TargetMode="External"/><Relationship Id="rId4" Type="http://schemas.openxmlformats.org/officeDocument/2006/relationships/hyperlink" Target="https://link.springer.com/article/10.1186/1743-0003-6-21"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video" Target="file:///C:\Users\Dev%20Soni\Desktop\exoskeleton\Gait%20analysis%20using%20kinovea\720p%20knee%20joint%202.mp4" TargetMode="External"/><Relationship Id="rId1" Type="http://schemas.openxmlformats.org/officeDocument/2006/relationships/video" Target="file:///C:\Users\Dev%20Soni\Desktop\exoskeleton\Gait%20analysis%20using%20kinovea\Untitled%20Project.mp4" TargetMode="Externa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5400000">
            <a:off x="1143000" y="-1143000"/>
            <a:ext cx="6858000" cy="9144000"/>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685800" y="1000108"/>
            <a:ext cx="7772400" cy="1470025"/>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6000" i="0" u="none" strike="noStrike" kern="1200" cap="none" spc="0" normalizeH="0" baseline="0" noProof="0" dirty="0" smtClean="0">
                <a:ln>
                  <a:noFill/>
                </a:ln>
                <a:solidFill>
                  <a:schemeClr val="tx1"/>
                </a:solidFill>
                <a:effectLst/>
                <a:uLnTx/>
                <a:uFillTx/>
                <a:latin typeface="Gabriola" pitchFamily="82" charset="0"/>
                <a:ea typeface="+mj-ea"/>
                <a:cs typeface="Times New Roman" pitchFamily="18" charset="0"/>
              </a:rPr>
              <a:t>Powered Lower Limb Exoskeleton</a:t>
            </a:r>
            <a:endParaRPr kumimoji="0" lang="en-US" sz="6000" i="0" u="none" strike="noStrike" kern="1200" cap="none" spc="0" normalizeH="0" baseline="0" noProof="0" dirty="0" smtClean="0">
              <a:ln>
                <a:noFill/>
              </a:ln>
              <a:solidFill>
                <a:schemeClr val="tx1"/>
              </a:solidFill>
              <a:effectLst/>
              <a:uLnTx/>
              <a:uFillTx/>
              <a:latin typeface="Gabriola" pitchFamily="82" charset="0"/>
              <a:ea typeface="+mj-ea"/>
              <a:cs typeface="Times New Roman" pitchFamily="18" charset="0"/>
            </a:endParaRPr>
          </a:p>
        </p:txBody>
      </p:sp>
      <p:sp>
        <p:nvSpPr>
          <p:cNvPr id="8" name="Subtitle 2"/>
          <p:cNvSpPr txBox="1">
            <a:spLocks/>
          </p:cNvSpPr>
          <p:nvPr/>
        </p:nvSpPr>
        <p:spPr>
          <a:xfrm>
            <a:off x="1371600" y="3143248"/>
            <a:ext cx="6400800" cy="3286148"/>
          </a:xfrm>
          <a:prstGeom prst="rect">
            <a:avLst/>
          </a:prstGeom>
        </p:spPr>
        <p:txBody>
          <a:bodyPr>
            <a:normAutofit fontScale="92500" lnSpcReduction="20000"/>
          </a:bodyPr>
          <a:lstStyle/>
          <a:p>
            <a:pPr marL="342900" marR="0" lvl="0" indent="-342900" algn="ctr" defTabSz="914400" rtl="0" eaLnBrk="1" fontAlgn="auto" latinLnBrk="0" hangingPunct="1">
              <a:lnSpc>
                <a:spcPct val="100000"/>
              </a:lnSpc>
              <a:spcBef>
                <a:spcPct val="20000"/>
              </a:spcBef>
              <a:spcAft>
                <a:spcPts val="0"/>
              </a:spcAft>
              <a:buClrTx/>
              <a:buSzTx/>
              <a:tabLst/>
              <a:defRPr/>
            </a:pPr>
            <a:r>
              <a:rPr kumimoji="0" lang="en-IN" sz="3200" i="0" u="none" strike="noStrike" kern="1200" cap="none" spc="0" normalizeH="0" baseline="0" noProof="0" dirty="0" smtClean="0">
                <a:ln>
                  <a:noFill/>
                </a:ln>
                <a:solidFill>
                  <a:schemeClr val="tx1"/>
                </a:solidFill>
                <a:effectLst/>
                <a:uLnTx/>
                <a:uFillTx/>
                <a:latin typeface="Gabriola" pitchFamily="82" charset="0"/>
                <a:cs typeface="Times New Roman" pitchFamily="18" charset="0"/>
              </a:rPr>
              <a:t>Mentor – Ms. Pujita Bhatt</a:t>
            </a:r>
          </a:p>
          <a:p>
            <a:pPr marL="342900" marR="0" lvl="0" indent="-342900" algn="ctr"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IN" sz="3200" i="0" u="none" strike="noStrike" kern="1200" cap="none" spc="0" normalizeH="0" baseline="0" noProof="0" dirty="0" smtClean="0">
              <a:ln>
                <a:noFill/>
              </a:ln>
              <a:solidFill>
                <a:schemeClr val="tx1"/>
              </a:solidFill>
              <a:effectLst/>
              <a:uLnTx/>
              <a:uFillTx/>
              <a:latin typeface="Gabriola" pitchFamily="82" charset="0"/>
              <a:cs typeface="Times New Roman" pitchFamily="18" charset="0"/>
            </a:endParaRPr>
          </a:p>
          <a:p>
            <a:pPr marL="342900" lvl="0" indent="-342900" algn="ctr">
              <a:spcBef>
                <a:spcPct val="20000"/>
              </a:spcBef>
              <a:defRPr/>
            </a:pPr>
            <a:r>
              <a:rPr kumimoji="0" lang="en-IN" sz="3200" i="0" u="none" strike="noStrike" kern="1200" cap="none" spc="0" normalizeH="0" baseline="0" noProof="0" dirty="0" smtClean="0">
                <a:ln>
                  <a:noFill/>
                </a:ln>
                <a:solidFill>
                  <a:schemeClr val="tx1"/>
                </a:solidFill>
                <a:effectLst/>
                <a:uLnTx/>
                <a:uFillTx/>
                <a:latin typeface="Gabriola" pitchFamily="82" charset="0"/>
                <a:cs typeface="Times New Roman" pitchFamily="18" charset="0"/>
              </a:rPr>
              <a:t>Students</a:t>
            </a:r>
            <a:r>
              <a:rPr kumimoji="0" lang="en-IN" sz="3200" i="0" u="none" strike="noStrike" kern="1200" cap="none" spc="0" normalizeH="0" noProof="0" dirty="0" smtClean="0">
                <a:ln>
                  <a:noFill/>
                </a:ln>
                <a:solidFill>
                  <a:schemeClr val="tx1"/>
                </a:solidFill>
                <a:effectLst/>
                <a:uLnTx/>
                <a:uFillTx/>
                <a:latin typeface="Gabriola" pitchFamily="82" charset="0"/>
                <a:cs typeface="Times New Roman" pitchFamily="18" charset="0"/>
              </a:rPr>
              <a:t> </a:t>
            </a:r>
            <a:r>
              <a:rPr lang="en-IN" sz="3200" dirty="0" smtClean="0">
                <a:latin typeface="Gabriola" pitchFamily="82" charset="0"/>
                <a:cs typeface="Times New Roman" pitchFamily="18" charset="0"/>
              </a:rPr>
              <a:t>:</a:t>
            </a:r>
            <a:r>
              <a:rPr kumimoji="0" lang="en-IN" sz="3200" i="0" u="none" strike="noStrike" kern="1200" cap="none" spc="0" normalizeH="0" baseline="0" noProof="0" dirty="0" smtClean="0">
                <a:ln>
                  <a:noFill/>
                </a:ln>
                <a:solidFill>
                  <a:schemeClr val="tx1"/>
                </a:solidFill>
                <a:effectLst/>
                <a:uLnTx/>
                <a:uFillTx/>
                <a:latin typeface="Gabriola" pitchFamily="82" charset="0"/>
                <a:cs typeface="Times New Roman" pitchFamily="18" charset="0"/>
              </a:rPr>
              <a:t> </a:t>
            </a:r>
            <a:r>
              <a:rPr lang="en-IN" sz="3200" dirty="0" smtClean="0">
                <a:latin typeface="Gabriola" pitchFamily="82" charset="0"/>
                <a:cs typeface="Times New Roman" pitchFamily="18" charset="0"/>
              </a:rPr>
              <a:t>Dev </a:t>
            </a:r>
            <a:r>
              <a:rPr lang="en-IN" sz="3200" dirty="0" smtClean="0">
                <a:latin typeface="Gabriola" pitchFamily="82" charset="0"/>
                <a:cs typeface="Times New Roman" pitchFamily="18" charset="0"/>
              </a:rPr>
              <a:t>Soni</a:t>
            </a:r>
          </a:p>
          <a:p>
            <a:pPr marL="342900" marR="0" lvl="0" indent="-342900" algn="ctr" defTabSz="914400" rtl="0" eaLnBrk="1" fontAlgn="auto" latinLnBrk="0" hangingPunct="1">
              <a:lnSpc>
                <a:spcPct val="100000"/>
              </a:lnSpc>
              <a:spcBef>
                <a:spcPct val="20000"/>
              </a:spcBef>
              <a:spcAft>
                <a:spcPts val="0"/>
              </a:spcAft>
              <a:buClrTx/>
              <a:buSzTx/>
              <a:tabLst/>
              <a:defRPr/>
            </a:pPr>
            <a:r>
              <a:rPr kumimoji="0" lang="en-IN" sz="3200" i="0" u="none" strike="noStrike" kern="1200" cap="none" spc="0" normalizeH="0" baseline="0" noProof="0" dirty="0" smtClean="0">
                <a:ln>
                  <a:noFill/>
                </a:ln>
                <a:solidFill>
                  <a:schemeClr val="tx1"/>
                </a:solidFill>
                <a:effectLst/>
                <a:uLnTx/>
                <a:uFillTx/>
                <a:latin typeface="Gabriola" pitchFamily="82" charset="0"/>
                <a:cs typeface="Times New Roman" pitchFamily="18" charset="0"/>
              </a:rPr>
              <a:t>                            Mihir </a:t>
            </a:r>
            <a:r>
              <a:rPr kumimoji="0" lang="en-IN" sz="3200" i="0" u="none" strike="noStrike" kern="1200" cap="none" spc="0" normalizeH="0" baseline="0" noProof="0" dirty="0" smtClean="0">
                <a:ln>
                  <a:noFill/>
                </a:ln>
                <a:solidFill>
                  <a:schemeClr val="tx1"/>
                </a:solidFill>
                <a:effectLst/>
                <a:uLnTx/>
                <a:uFillTx/>
                <a:latin typeface="Gabriola" pitchFamily="82" charset="0"/>
                <a:cs typeface="Times New Roman" pitchFamily="18" charset="0"/>
              </a:rPr>
              <a:t>Ruparel</a:t>
            </a:r>
          </a:p>
          <a:p>
            <a:pPr marL="342900" marR="0" lvl="0" indent="-342900" algn="ctr" defTabSz="914400" rtl="0" eaLnBrk="1" fontAlgn="auto" latinLnBrk="0" hangingPunct="1">
              <a:lnSpc>
                <a:spcPct val="100000"/>
              </a:lnSpc>
              <a:spcBef>
                <a:spcPct val="20000"/>
              </a:spcBef>
              <a:spcAft>
                <a:spcPts val="0"/>
              </a:spcAft>
              <a:buClrTx/>
              <a:buSzTx/>
              <a:tabLst/>
              <a:defRPr/>
            </a:pPr>
            <a:r>
              <a:rPr kumimoji="0" lang="en-IN" sz="3200" i="0" u="none" strike="noStrike" kern="1200" cap="none" spc="0" normalizeH="0" baseline="0" noProof="0" dirty="0" smtClean="0">
                <a:ln>
                  <a:noFill/>
                </a:ln>
                <a:solidFill>
                  <a:schemeClr val="tx1"/>
                </a:solidFill>
                <a:effectLst/>
                <a:uLnTx/>
                <a:uFillTx/>
                <a:latin typeface="Gabriola" pitchFamily="82" charset="0"/>
                <a:cs typeface="Times New Roman" pitchFamily="18" charset="0"/>
              </a:rPr>
              <a:t>                      Hiten </a:t>
            </a:r>
            <a:r>
              <a:rPr kumimoji="0" lang="en-IN" sz="3200" i="0" u="none" strike="noStrike" kern="1200" cap="none" spc="0" normalizeH="0" baseline="0" noProof="0" dirty="0" smtClean="0">
                <a:ln>
                  <a:noFill/>
                </a:ln>
                <a:solidFill>
                  <a:schemeClr val="tx1"/>
                </a:solidFill>
                <a:effectLst/>
                <a:uLnTx/>
                <a:uFillTx/>
                <a:latin typeface="Gabriola" pitchFamily="82" charset="0"/>
                <a:cs typeface="Times New Roman" pitchFamily="18" charset="0"/>
              </a:rPr>
              <a:t>Patel</a:t>
            </a:r>
          </a:p>
          <a:p>
            <a:pPr marL="342900" marR="0" lvl="0" indent="-342900" algn="ctr" defTabSz="914400" rtl="0" eaLnBrk="1" fontAlgn="auto" latinLnBrk="0" hangingPunct="1">
              <a:lnSpc>
                <a:spcPct val="100000"/>
              </a:lnSpc>
              <a:spcBef>
                <a:spcPct val="20000"/>
              </a:spcBef>
              <a:spcAft>
                <a:spcPts val="0"/>
              </a:spcAft>
              <a:buClrTx/>
              <a:buSzTx/>
              <a:tabLst/>
              <a:defRPr/>
            </a:pPr>
            <a:r>
              <a:rPr kumimoji="0" lang="en-IN" sz="3200" i="0" u="none" strike="noStrike" kern="1200" cap="none" spc="0" normalizeH="0" baseline="0" noProof="0" dirty="0" smtClean="0">
                <a:ln>
                  <a:noFill/>
                </a:ln>
                <a:solidFill>
                  <a:schemeClr val="tx1"/>
                </a:solidFill>
                <a:effectLst/>
                <a:uLnTx/>
                <a:uFillTx/>
                <a:latin typeface="Gabriola" pitchFamily="82" charset="0"/>
                <a:cs typeface="Times New Roman" pitchFamily="18" charset="0"/>
              </a:rPr>
              <a:t>                                 Raj </a:t>
            </a:r>
            <a:r>
              <a:rPr kumimoji="0" lang="en-IN" sz="3200" i="0" u="none" strike="noStrike" kern="1200" cap="none" spc="0" normalizeH="0" baseline="0" noProof="0" dirty="0" smtClean="0">
                <a:ln>
                  <a:noFill/>
                </a:ln>
                <a:solidFill>
                  <a:schemeClr val="tx1"/>
                </a:solidFill>
                <a:effectLst/>
                <a:uLnTx/>
                <a:uFillTx/>
                <a:latin typeface="Gabriola" pitchFamily="82" charset="0"/>
                <a:cs typeface="Times New Roman" pitchFamily="18" charset="0"/>
              </a:rPr>
              <a:t>Dhruvrajsinh</a:t>
            </a:r>
          </a:p>
          <a:p>
            <a:pPr marL="342900" marR="0" lvl="0" indent="-342900" algn="ctr" defTabSz="914400" rtl="0" eaLnBrk="1" fontAlgn="auto" latinLnBrk="0" hangingPunct="1">
              <a:lnSpc>
                <a:spcPct val="100000"/>
              </a:lnSpc>
              <a:spcBef>
                <a:spcPct val="20000"/>
              </a:spcBef>
              <a:spcAft>
                <a:spcPts val="0"/>
              </a:spcAft>
              <a:buClrTx/>
              <a:buSzTx/>
              <a:tabLst/>
              <a:defRPr/>
            </a:pPr>
            <a:r>
              <a:rPr kumimoji="0" lang="en-IN" sz="3200" i="0" u="none" strike="noStrike" kern="1200" cap="none" spc="0" normalizeH="0" baseline="0" noProof="0" dirty="0" smtClean="0">
                <a:ln>
                  <a:noFill/>
                </a:ln>
                <a:solidFill>
                  <a:schemeClr val="tx1"/>
                </a:solidFill>
                <a:effectLst/>
                <a:uLnTx/>
                <a:uFillTx/>
                <a:latin typeface="Gabriola" pitchFamily="82" charset="0"/>
                <a:cs typeface="Times New Roman" pitchFamily="18" charset="0"/>
              </a:rPr>
              <a:t>	</a:t>
            </a:r>
          </a:p>
          <a:p>
            <a:pPr marL="342900" marR="0" lvl="0" indent="-342900"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IN"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6" name="Oval 5"/>
          <p:cNvSpPr/>
          <p:nvPr/>
        </p:nvSpPr>
        <p:spPr>
          <a:xfrm>
            <a:off x="7572396" y="142852"/>
            <a:ext cx="1428760" cy="1357322"/>
          </a:xfrm>
          <a:prstGeom prst="ellipse">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42844" y="142852"/>
            <a:ext cx="1428760" cy="1357322"/>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4"/>
            <a:ext cx="9144000" cy="6858000"/>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28596" y="142852"/>
            <a:ext cx="8143932" cy="1938992"/>
          </a:xfrm>
          <a:prstGeom prst="rect">
            <a:avLst/>
          </a:prstGeom>
        </p:spPr>
        <p:txBody>
          <a:bodyPr wrap="square">
            <a:spAutoFit/>
          </a:bodyPr>
          <a:lstStyle/>
          <a:p>
            <a:pPr algn="just"/>
            <a:r>
              <a:rPr lang="en-US" sz="2400" dirty="0" smtClean="0">
                <a:latin typeface="Gabriola" pitchFamily="82" charset="0"/>
                <a:cs typeface="Calibri"/>
              </a:rPr>
              <a:t>● High strength aluminum alloy 6082 selected for the frame design of the exoskeleton which provides the light weight and robust structure for exoskeleton body &amp; Exoskeleton Designed with 6 DoF (1 hip, 1 knee, 1 ankle joint of each leg).</a:t>
            </a:r>
          </a:p>
          <a:p>
            <a:pPr algn="just"/>
            <a:r>
              <a:rPr lang="en-US" sz="2400" dirty="0" smtClean="0">
                <a:latin typeface="Gabriola" pitchFamily="82" charset="0"/>
                <a:cs typeface="Calibri"/>
              </a:rPr>
              <a:t>● Each part of the exoskeleton designed with the use of solidworks</a:t>
            </a:r>
            <a:r>
              <a:rPr lang="en-US" sz="2400" dirty="0">
                <a:latin typeface="Gabriola" pitchFamily="82" charset="0"/>
                <a:cs typeface="Calibri"/>
              </a:rPr>
              <a:t> </a:t>
            </a:r>
            <a:r>
              <a:rPr lang="en-US" sz="2400" dirty="0" smtClean="0">
                <a:latin typeface="Gabriola" pitchFamily="82" charset="0"/>
                <a:cs typeface="Calibri"/>
              </a:rPr>
              <a:t>software and rendered through solidworks visualize professional.</a:t>
            </a:r>
            <a:endParaRPr lang="en-US" sz="2400" dirty="0"/>
          </a:p>
        </p:txBody>
      </p:sp>
      <p:sp>
        <p:nvSpPr>
          <p:cNvPr id="25602" name="Rectangle 2" descr="Solidworksdesign"/>
          <p:cNvSpPr>
            <a:spLocks noChangeArrowheads="1"/>
          </p:cNvSpPr>
          <p:nvPr/>
        </p:nvSpPr>
        <p:spPr bwMode="auto">
          <a:xfrm>
            <a:off x="1663722" y="2473342"/>
            <a:ext cx="6051550" cy="3455988"/>
          </a:xfrm>
          <a:prstGeom prst="rect">
            <a:avLst/>
          </a:prstGeom>
          <a:blipFill dpi="0" rotWithShape="0">
            <a:blip r:embed="rId3"/>
            <a:srcRect/>
            <a:stretch>
              <a:fillRect/>
            </a:stretch>
          </a:bli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928794" y="6000768"/>
            <a:ext cx="5286412" cy="400110"/>
          </a:xfrm>
          <a:prstGeom prst="rect">
            <a:avLst/>
          </a:prstGeom>
          <a:noFill/>
        </p:spPr>
        <p:txBody>
          <a:bodyPr wrap="square" rtlCol="0">
            <a:spAutoFit/>
          </a:bodyPr>
          <a:lstStyle/>
          <a:p>
            <a:pPr algn="ctr"/>
            <a:r>
              <a:rPr lang="en-IN" sz="2000" dirty="0" smtClean="0">
                <a:latin typeface="Gabriola" pitchFamily="82" charset="0"/>
              </a:rPr>
              <a:t>Figure 7. Solidworks design</a:t>
            </a:r>
            <a:endParaRPr lang="en-US" dirty="0">
              <a:latin typeface="Gabriola"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par>
                                <p:cTn id="10" presetID="52" presetClass="entr" presetSubtype="0" fill="hold" grpId="0" nodeType="withEffect">
                                  <p:stCondLst>
                                    <p:cond delay="0"/>
                                  </p:stCondLst>
                                  <p:childTnLst>
                                    <p:set>
                                      <p:cBhvr>
                                        <p:cTn id="11" dur="1" fill="hold">
                                          <p:stCondLst>
                                            <p:cond delay="0"/>
                                          </p:stCondLst>
                                        </p:cTn>
                                        <p:tgtEl>
                                          <p:spTgt spid="25602"/>
                                        </p:tgtEl>
                                        <p:attrNameLst>
                                          <p:attrName>style.visibility</p:attrName>
                                        </p:attrNameLst>
                                      </p:cBhvr>
                                      <p:to>
                                        <p:strVal val="visible"/>
                                      </p:to>
                                    </p:set>
                                    <p:animScale>
                                      <p:cBhvr>
                                        <p:cTn id="12" dur="1000" decel="50000" fill="hold">
                                          <p:stCondLst>
                                            <p:cond delay="0"/>
                                          </p:stCondLst>
                                        </p:cTn>
                                        <p:tgtEl>
                                          <p:spTgt spid="2560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25602"/>
                                        </p:tgtEl>
                                        <p:attrNameLst>
                                          <p:attrName>ppt_x</p:attrName>
                                          <p:attrName>ppt_y</p:attrName>
                                        </p:attrNameLst>
                                      </p:cBhvr>
                                    </p:animMotion>
                                    <p:animEffect transition="in" filter="fade">
                                      <p:cBhvr>
                                        <p:cTn id="14" dur="1000"/>
                                        <p:tgtEl>
                                          <p:spTgt spid="25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4"/>
            <a:ext cx="9144000" cy="6858000"/>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6" name="Rectangle 2" descr="Untitled Project 3"/>
          <p:cNvSpPr>
            <a:spLocks noChangeArrowheads="1"/>
          </p:cNvSpPr>
          <p:nvPr/>
        </p:nvSpPr>
        <p:spPr bwMode="auto">
          <a:xfrm>
            <a:off x="428596" y="285728"/>
            <a:ext cx="4071966" cy="2928958"/>
          </a:xfrm>
          <a:prstGeom prst="rect">
            <a:avLst/>
          </a:prstGeom>
          <a:blipFill dpi="0" rotWithShape="0">
            <a:blip r:embed="rId3" cstate="print"/>
            <a:srcRect/>
            <a:stretch>
              <a:fillRect/>
            </a:stretch>
          </a:bli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27" name="Rectangle 3" descr="Untitled Project 2"/>
          <p:cNvSpPr>
            <a:spLocks noChangeArrowheads="1"/>
          </p:cNvSpPr>
          <p:nvPr/>
        </p:nvSpPr>
        <p:spPr bwMode="auto">
          <a:xfrm>
            <a:off x="4714876" y="2786059"/>
            <a:ext cx="3991201" cy="3000396"/>
          </a:xfrm>
          <a:prstGeom prst="rect">
            <a:avLst/>
          </a:prstGeom>
          <a:blipFill dpi="0" rotWithShape="0">
            <a:blip r:embed="rId4" cstate="print"/>
            <a:srcRect/>
            <a:stretch>
              <a:fillRect/>
            </a:stretch>
          </a:bli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1571604" y="5957848"/>
            <a:ext cx="6072230" cy="400110"/>
          </a:xfrm>
          <a:prstGeom prst="rect">
            <a:avLst/>
          </a:prstGeom>
          <a:noFill/>
        </p:spPr>
        <p:txBody>
          <a:bodyPr wrap="square" rtlCol="0">
            <a:spAutoFit/>
          </a:bodyPr>
          <a:lstStyle/>
          <a:p>
            <a:pPr algn="ctr"/>
            <a:r>
              <a:rPr lang="en-IN" sz="2000" dirty="0" smtClean="0">
                <a:latin typeface="Gabriola" pitchFamily="82" charset="0"/>
              </a:rPr>
              <a:t>Figure 8. Rendered Images In Solidworks Visualize Professional</a:t>
            </a:r>
            <a:endParaRPr lang="en-US" dirty="0">
              <a:latin typeface="Gabriola"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6626"/>
                                        </p:tgtEl>
                                        <p:attrNameLst>
                                          <p:attrName>style.visibility</p:attrName>
                                        </p:attrNameLst>
                                      </p:cBhvr>
                                      <p:to>
                                        <p:strVal val="visible"/>
                                      </p:to>
                                    </p:set>
                                    <p:animEffect transition="in" filter="fade">
                                      <p:cBhvr>
                                        <p:cTn id="7" dur="1000"/>
                                        <p:tgtEl>
                                          <p:spTgt spid="26626"/>
                                        </p:tgtEl>
                                      </p:cBhvr>
                                    </p:animEffect>
                                    <p:anim calcmode="lin" valueType="num">
                                      <p:cBhvr>
                                        <p:cTn id="8" dur="1000" fill="hold"/>
                                        <p:tgtEl>
                                          <p:spTgt spid="26626"/>
                                        </p:tgtEl>
                                        <p:attrNameLst>
                                          <p:attrName>ppt_x</p:attrName>
                                        </p:attrNameLst>
                                      </p:cBhvr>
                                      <p:tavLst>
                                        <p:tav tm="0">
                                          <p:val>
                                            <p:strVal val="#ppt_x"/>
                                          </p:val>
                                        </p:tav>
                                        <p:tav tm="100000">
                                          <p:val>
                                            <p:strVal val="#ppt_x"/>
                                          </p:val>
                                        </p:tav>
                                      </p:tavLst>
                                    </p:anim>
                                    <p:anim calcmode="lin" valueType="num">
                                      <p:cBhvr>
                                        <p:cTn id="9" dur="900" decel="100000" fill="hold"/>
                                        <p:tgtEl>
                                          <p:spTgt spid="2662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6626"/>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26627"/>
                                        </p:tgtEl>
                                        <p:attrNameLst>
                                          <p:attrName>style.visibility</p:attrName>
                                        </p:attrNameLst>
                                      </p:cBhvr>
                                      <p:to>
                                        <p:strVal val="visible"/>
                                      </p:to>
                                    </p:set>
                                    <p:animEffect transition="in" filter="fade">
                                      <p:cBhvr>
                                        <p:cTn id="13" dur="1000"/>
                                        <p:tgtEl>
                                          <p:spTgt spid="26627"/>
                                        </p:tgtEl>
                                      </p:cBhvr>
                                    </p:animEffect>
                                    <p:anim calcmode="lin" valueType="num">
                                      <p:cBhvr>
                                        <p:cTn id="14" dur="1000" fill="hold"/>
                                        <p:tgtEl>
                                          <p:spTgt spid="26627"/>
                                        </p:tgtEl>
                                        <p:attrNameLst>
                                          <p:attrName>ppt_x</p:attrName>
                                        </p:attrNameLst>
                                      </p:cBhvr>
                                      <p:tavLst>
                                        <p:tav tm="0">
                                          <p:val>
                                            <p:strVal val="#ppt_x"/>
                                          </p:val>
                                        </p:tav>
                                        <p:tav tm="100000">
                                          <p:val>
                                            <p:strVal val="#ppt_x"/>
                                          </p:val>
                                        </p:tav>
                                      </p:tavLst>
                                    </p:anim>
                                    <p:anim calcmode="lin" valueType="num">
                                      <p:cBhvr>
                                        <p:cTn id="15" dur="900" decel="100000" fill="hold"/>
                                        <p:tgtEl>
                                          <p:spTgt spid="2662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26627"/>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900" decel="100000" fill="hold"/>
                                        <p:tgtEl>
                                          <p:spTgt spid="5"/>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animBg="1"/>
      <p:bldP spid="26627" grpId="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4"/>
            <a:ext cx="9144000" cy="6858000"/>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00034" y="142852"/>
            <a:ext cx="8001056" cy="523220"/>
          </a:xfrm>
          <a:prstGeom prst="rect">
            <a:avLst/>
          </a:prstGeom>
          <a:noFill/>
        </p:spPr>
        <p:txBody>
          <a:bodyPr wrap="square" rtlCol="0">
            <a:spAutoFit/>
          </a:bodyPr>
          <a:lstStyle/>
          <a:p>
            <a:r>
              <a:rPr lang="en-US" sz="2800" dirty="0" smtClean="0">
                <a:latin typeface="Gabriola" pitchFamily="82" charset="0"/>
                <a:cs typeface="Calibri"/>
              </a:rPr>
              <a:t>● Assembly Animation Rendered Through Solidworks Visualize Studio</a:t>
            </a:r>
            <a:endParaRPr lang="en-US" dirty="0">
              <a:latin typeface="Gabriola" pitchFamily="82" charset="0"/>
            </a:endParaRPr>
          </a:p>
        </p:txBody>
      </p:sp>
      <p:pic>
        <p:nvPicPr>
          <p:cNvPr id="7" name="Untitled Project.mp4">
            <a:hlinkClick r:id="" action="ppaction://media"/>
          </p:cNvPr>
          <p:cNvPicPr>
            <a:picLocks noRot="1" noChangeAspect="1"/>
          </p:cNvPicPr>
          <p:nvPr>
            <a:videoFile r:link="rId1"/>
          </p:nvPr>
        </p:nvPicPr>
        <p:blipFill>
          <a:blip r:embed="rId4"/>
          <a:stretch>
            <a:fillRect/>
          </a:stretch>
        </p:blipFill>
        <p:spPr>
          <a:xfrm>
            <a:off x="142844" y="1142984"/>
            <a:ext cx="8858312" cy="5072098"/>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4"/>
            <a:ext cx="9144000" cy="6858000"/>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57158" y="142852"/>
            <a:ext cx="8358246" cy="523220"/>
          </a:xfrm>
          <a:prstGeom prst="rect">
            <a:avLst/>
          </a:prstGeom>
          <a:noFill/>
        </p:spPr>
        <p:txBody>
          <a:bodyPr wrap="square" rtlCol="0">
            <a:spAutoFit/>
          </a:bodyPr>
          <a:lstStyle/>
          <a:p>
            <a:pPr algn="ctr"/>
            <a:r>
              <a:rPr lang="en-US" sz="2800" dirty="0" smtClean="0">
                <a:latin typeface="Gabriola" pitchFamily="82" charset="0"/>
                <a:cs typeface="Calibri"/>
              </a:rPr>
              <a:t>● Supporting braces and straps attached for wearers comfort.</a:t>
            </a:r>
            <a:endParaRPr lang="en-US" dirty="0"/>
          </a:p>
        </p:txBody>
      </p:sp>
      <p:sp>
        <p:nvSpPr>
          <p:cNvPr id="27650" name="Rectangle 2" descr="IMG_1043"/>
          <p:cNvSpPr>
            <a:spLocks noChangeArrowheads="1"/>
          </p:cNvSpPr>
          <p:nvPr/>
        </p:nvSpPr>
        <p:spPr bwMode="auto">
          <a:xfrm>
            <a:off x="3000364" y="1285860"/>
            <a:ext cx="3336925" cy="4995862"/>
          </a:xfrm>
          <a:prstGeom prst="rect">
            <a:avLst/>
          </a:prstGeom>
          <a:blipFill dpi="0" rotWithShape="0">
            <a:blip r:embed="rId3" cstate="print"/>
            <a:srcRect/>
            <a:stretch>
              <a:fillRect/>
            </a:stretch>
          </a:bli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51" name="Text Box 3"/>
          <p:cNvSpPr txBox="1">
            <a:spLocks noChangeArrowheads="1"/>
          </p:cNvSpPr>
          <p:nvPr/>
        </p:nvSpPr>
        <p:spPr bwMode="auto">
          <a:xfrm>
            <a:off x="973127" y="1916097"/>
            <a:ext cx="1957387" cy="798523"/>
          </a:xfrm>
          <a:prstGeom prst="rect">
            <a:avLst/>
          </a:prstGeom>
          <a:no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2000" b="0" i="0" u="none" strike="noStrike" cap="none" normalizeH="0" baseline="0" dirty="0" smtClean="0">
                <a:ln>
                  <a:noFill/>
                </a:ln>
                <a:solidFill>
                  <a:srgbClr val="000000"/>
                </a:solidFill>
                <a:effectLst/>
                <a:latin typeface="Gabriola" pitchFamily="82" charset="0"/>
                <a:cs typeface="Arial" pitchFamily="34" charset="0"/>
              </a:rPr>
              <a:t>Support braces for thigh </a:t>
            </a:r>
            <a:endParaRPr kumimoji="0" lang="en-US" sz="2800" b="0" i="0" u="none" strike="noStrike" cap="none" normalizeH="0" baseline="0" dirty="0" smtClean="0">
              <a:ln>
                <a:noFill/>
              </a:ln>
              <a:solidFill>
                <a:schemeClr val="tx1"/>
              </a:solidFill>
              <a:effectLst/>
              <a:latin typeface="Gabriola" pitchFamily="82" charset="0"/>
              <a:cs typeface="Arial" pitchFamily="34" charset="0"/>
            </a:endParaRPr>
          </a:p>
        </p:txBody>
      </p:sp>
      <p:sp>
        <p:nvSpPr>
          <p:cNvPr id="27652" name="Text Box 4"/>
          <p:cNvSpPr txBox="1">
            <a:spLocks noChangeArrowheads="1"/>
          </p:cNvSpPr>
          <p:nvPr/>
        </p:nvSpPr>
        <p:spPr bwMode="auto">
          <a:xfrm>
            <a:off x="6542115" y="803260"/>
            <a:ext cx="1958975" cy="696914"/>
          </a:xfrm>
          <a:prstGeom prst="rect">
            <a:avLst/>
          </a:prstGeom>
          <a:no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2000" b="0" i="0" u="none" strike="noStrike" cap="none" normalizeH="0" baseline="0" dirty="0" smtClean="0">
                <a:ln>
                  <a:noFill/>
                </a:ln>
                <a:solidFill>
                  <a:srgbClr val="000000"/>
                </a:solidFill>
                <a:effectLst/>
                <a:latin typeface="Gabriola" pitchFamily="82" charset="0"/>
                <a:cs typeface="Arial" pitchFamily="34" charset="0"/>
              </a:rPr>
              <a:t>Support brace for torso</a:t>
            </a:r>
            <a:endParaRPr kumimoji="0" lang="en-US" sz="2800" b="0" i="0" u="none" strike="noStrike" cap="none" normalizeH="0" baseline="0" dirty="0" smtClean="0">
              <a:ln>
                <a:noFill/>
              </a:ln>
              <a:solidFill>
                <a:schemeClr val="tx1"/>
              </a:solidFill>
              <a:effectLst/>
              <a:latin typeface="Gabriola" pitchFamily="82" charset="0"/>
              <a:cs typeface="Arial" pitchFamily="34" charset="0"/>
            </a:endParaRPr>
          </a:p>
        </p:txBody>
      </p:sp>
      <p:sp>
        <p:nvSpPr>
          <p:cNvPr id="27653" name="Text Box 5"/>
          <p:cNvSpPr txBox="1">
            <a:spLocks noChangeArrowheads="1"/>
          </p:cNvSpPr>
          <p:nvPr/>
        </p:nvSpPr>
        <p:spPr bwMode="auto">
          <a:xfrm>
            <a:off x="6521439" y="4343385"/>
            <a:ext cx="1265271" cy="728689"/>
          </a:xfrm>
          <a:prstGeom prst="rect">
            <a:avLst/>
          </a:prstGeom>
          <a:no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2000" b="0" i="0" u="none" strike="noStrike" cap="none" normalizeH="0" baseline="0" dirty="0" smtClean="0">
                <a:ln>
                  <a:noFill/>
                </a:ln>
                <a:solidFill>
                  <a:srgbClr val="000000"/>
                </a:solidFill>
                <a:effectLst/>
                <a:latin typeface="Gabriola" pitchFamily="82" charset="0"/>
                <a:cs typeface="Arial" pitchFamily="34" charset="0"/>
              </a:rPr>
              <a:t>Braces for shank</a:t>
            </a:r>
            <a:endParaRPr kumimoji="0" lang="en-US" sz="2800" b="0" i="0" u="none" strike="noStrike" cap="none" normalizeH="0" baseline="0" dirty="0" smtClean="0">
              <a:ln>
                <a:noFill/>
              </a:ln>
              <a:solidFill>
                <a:schemeClr val="tx1"/>
              </a:solidFill>
              <a:effectLst/>
              <a:latin typeface="Gabriola" pitchFamily="82" charset="0"/>
              <a:cs typeface="Arial" pitchFamily="34" charset="0"/>
            </a:endParaRPr>
          </a:p>
        </p:txBody>
      </p:sp>
      <p:cxnSp>
        <p:nvCxnSpPr>
          <p:cNvPr id="27654" name="AutoShape 6"/>
          <p:cNvCxnSpPr>
            <a:cxnSpLocks noChangeShapeType="1"/>
          </p:cNvCxnSpPr>
          <p:nvPr/>
        </p:nvCxnSpPr>
        <p:spPr bwMode="auto">
          <a:xfrm rot="10800000" flipV="1">
            <a:off x="5035544" y="928670"/>
            <a:ext cx="1536721" cy="615952"/>
          </a:xfrm>
          <a:prstGeom prst="bentConnector3">
            <a:avLst>
              <a:gd name="adj1" fmla="val 50000"/>
            </a:avLst>
          </a:prstGeom>
          <a:noFill/>
          <a:ln w="38100">
            <a:solidFill>
              <a:srgbClr val="FF0000"/>
            </a:solidFill>
            <a:miter lim="800000"/>
            <a:headEnd/>
            <a:tailEnd type="triangle" w="med" len="med"/>
          </a:ln>
        </p:spPr>
      </p:cxnSp>
      <p:cxnSp>
        <p:nvCxnSpPr>
          <p:cNvPr id="27655" name="AutoShape 7"/>
          <p:cNvCxnSpPr>
            <a:cxnSpLocks noChangeShapeType="1"/>
          </p:cNvCxnSpPr>
          <p:nvPr/>
        </p:nvCxnSpPr>
        <p:spPr bwMode="auto">
          <a:xfrm>
            <a:off x="2920989" y="2097072"/>
            <a:ext cx="1133475" cy="1057275"/>
          </a:xfrm>
          <a:prstGeom prst="bentConnector3">
            <a:avLst>
              <a:gd name="adj1" fmla="val 49972"/>
            </a:avLst>
          </a:prstGeom>
          <a:noFill/>
          <a:ln w="38100">
            <a:solidFill>
              <a:srgbClr val="FF0000"/>
            </a:solidFill>
            <a:miter lim="800000"/>
            <a:headEnd/>
            <a:tailEnd type="triangle" w="med" len="med"/>
          </a:ln>
        </p:spPr>
      </p:cxnSp>
      <p:cxnSp>
        <p:nvCxnSpPr>
          <p:cNvPr id="27656" name="AutoShape 8"/>
          <p:cNvCxnSpPr>
            <a:cxnSpLocks noChangeShapeType="1"/>
          </p:cNvCxnSpPr>
          <p:nvPr/>
        </p:nvCxnSpPr>
        <p:spPr bwMode="auto">
          <a:xfrm rot="10800000">
            <a:off x="5187939" y="4343385"/>
            <a:ext cx="1333500" cy="163512"/>
          </a:xfrm>
          <a:prstGeom prst="bentConnector3">
            <a:avLst>
              <a:gd name="adj1" fmla="val 49977"/>
            </a:avLst>
          </a:prstGeom>
          <a:noFill/>
          <a:ln w="38100">
            <a:solidFill>
              <a:srgbClr val="FF0000"/>
            </a:solidFill>
            <a:miter lim="800000"/>
            <a:headEnd/>
            <a:tailEnd type="triangle" w="med" len="med"/>
          </a:ln>
        </p:spPr>
      </p:cxnSp>
      <p:sp>
        <p:nvSpPr>
          <p:cNvPr id="14" name="TextBox 13"/>
          <p:cNvSpPr txBox="1"/>
          <p:nvPr/>
        </p:nvSpPr>
        <p:spPr>
          <a:xfrm>
            <a:off x="2928926" y="6357958"/>
            <a:ext cx="3429024" cy="400110"/>
          </a:xfrm>
          <a:prstGeom prst="rect">
            <a:avLst/>
          </a:prstGeom>
          <a:noFill/>
        </p:spPr>
        <p:txBody>
          <a:bodyPr wrap="square" rtlCol="0">
            <a:spAutoFit/>
          </a:bodyPr>
          <a:lstStyle/>
          <a:p>
            <a:pPr algn="ctr"/>
            <a:r>
              <a:rPr lang="en-IN" sz="2000" dirty="0" smtClean="0">
                <a:latin typeface="Gabriola" pitchFamily="82" charset="0"/>
              </a:rPr>
              <a:t>Figure 9. Support Mountings</a:t>
            </a:r>
            <a:endParaRPr lang="en-US" dirty="0">
              <a:latin typeface="Gabriola"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27653"/>
                                        </p:tgtEl>
                                        <p:attrNameLst>
                                          <p:attrName>style.visibility</p:attrName>
                                        </p:attrNameLst>
                                      </p:cBhvr>
                                      <p:to>
                                        <p:strVal val="visible"/>
                                      </p:to>
                                    </p:set>
                                    <p:anim calcmode="lin" valueType="num">
                                      <p:cBhvr>
                                        <p:cTn id="7" dur="500" fill="hold"/>
                                        <p:tgtEl>
                                          <p:spTgt spid="27653"/>
                                        </p:tgtEl>
                                        <p:attrNameLst>
                                          <p:attrName>ppt_w</p:attrName>
                                        </p:attrNameLst>
                                      </p:cBhvr>
                                      <p:tavLst>
                                        <p:tav tm="0">
                                          <p:val>
                                            <p:strVal val="#ppt_w*0.05"/>
                                          </p:val>
                                        </p:tav>
                                        <p:tav tm="100000">
                                          <p:val>
                                            <p:strVal val="#ppt_w"/>
                                          </p:val>
                                        </p:tav>
                                      </p:tavLst>
                                    </p:anim>
                                    <p:anim calcmode="lin" valueType="num">
                                      <p:cBhvr>
                                        <p:cTn id="8" dur="500" fill="hold"/>
                                        <p:tgtEl>
                                          <p:spTgt spid="27653"/>
                                        </p:tgtEl>
                                        <p:attrNameLst>
                                          <p:attrName>ppt_h</p:attrName>
                                        </p:attrNameLst>
                                      </p:cBhvr>
                                      <p:tavLst>
                                        <p:tav tm="0">
                                          <p:val>
                                            <p:strVal val="#ppt_h"/>
                                          </p:val>
                                        </p:tav>
                                        <p:tav tm="100000">
                                          <p:val>
                                            <p:strVal val="#ppt_h"/>
                                          </p:val>
                                        </p:tav>
                                      </p:tavLst>
                                    </p:anim>
                                    <p:anim calcmode="lin" valueType="num">
                                      <p:cBhvr>
                                        <p:cTn id="9" dur="500" fill="hold"/>
                                        <p:tgtEl>
                                          <p:spTgt spid="27653"/>
                                        </p:tgtEl>
                                        <p:attrNameLst>
                                          <p:attrName>ppt_x</p:attrName>
                                        </p:attrNameLst>
                                      </p:cBhvr>
                                      <p:tavLst>
                                        <p:tav tm="0">
                                          <p:val>
                                            <p:strVal val="#ppt_x-.2"/>
                                          </p:val>
                                        </p:tav>
                                        <p:tav tm="100000">
                                          <p:val>
                                            <p:strVal val="#ppt_x"/>
                                          </p:val>
                                        </p:tav>
                                      </p:tavLst>
                                    </p:anim>
                                    <p:anim calcmode="lin" valueType="num">
                                      <p:cBhvr>
                                        <p:cTn id="10" dur="500" fill="hold"/>
                                        <p:tgtEl>
                                          <p:spTgt spid="27653"/>
                                        </p:tgtEl>
                                        <p:attrNameLst>
                                          <p:attrName>ppt_y</p:attrName>
                                        </p:attrNameLst>
                                      </p:cBhvr>
                                      <p:tavLst>
                                        <p:tav tm="0">
                                          <p:val>
                                            <p:strVal val="#ppt_y"/>
                                          </p:val>
                                        </p:tav>
                                        <p:tav tm="100000">
                                          <p:val>
                                            <p:strVal val="#ppt_y"/>
                                          </p:val>
                                        </p:tav>
                                      </p:tavLst>
                                    </p:anim>
                                    <p:animEffect transition="in" filter="fade">
                                      <p:cBhvr>
                                        <p:cTn id="11" dur="500"/>
                                        <p:tgtEl>
                                          <p:spTgt spid="27653"/>
                                        </p:tgtEl>
                                      </p:cBhvr>
                                    </p:animEffect>
                                  </p:childTnLst>
                                </p:cTn>
                              </p:par>
                              <p:par>
                                <p:cTn id="12" presetID="54" presetClass="entr" presetSubtype="0" accel="100000" fill="hold" nodeType="withEffect">
                                  <p:stCondLst>
                                    <p:cond delay="0"/>
                                  </p:stCondLst>
                                  <p:childTnLst>
                                    <p:set>
                                      <p:cBhvr>
                                        <p:cTn id="13" dur="1" fill="hold">
                                          <p:stCondLst>
                                            <p:cond delay="0"/>
                                          </p:stCondLst>
                                        </p:cTn>
                                        <p:tgtEl>
                                          <p:spTgt spid="27656"/>
                                        </p:tgtEl>
                                        <p:attrNameLst>
                                          <p:attrName>style.visibility</p:attrName>
                                        </p:attrNameLst>
                                      </p:cBhvr>
                                      <p:to>
                                        <p:strVal val="visible"/>
                                      </p:to>
                                    </p:set>
                                    <p:anim calcmode="lin" valueType="num">
                                      <p:cBhvr>
                                        <p:cTn id="14" dur="500" fill="hold"/>
                                        <p:tgtEl>
                                          <p:spTgt spid="27656"/>
                                        </p:tgtEl>
                                        <p:attrNameLst>
                                          <p:attrName>ppt_w</p:attrName>
                                        </p:attrNameLst>
                                      </p:cBhvr>
                                      <p:tavLst>
                                        <p:tav tm="0">
                                          <p:val>
                                            <p:strVal val="#ppt_w*0.05"/>
                                          </p:val>
                                        </p:tav>
                                        <p:tav tm="100000">
                                          <p:val>
                                            <p:strVal val="#ppt_w"/>
                                          </p:val>
                                        </p:tav>
                                      </p:tavLst>
                                    </p:anim>
                                    <p:anim calcmode="lin" valueType="num">
                                      <p:cBhvr>
                                        <p:cTn id="15" dur="500" fill="hold"/>
                                        <p:tgtEl>
                                          <p:spTgt spid="27656"/>
                                        </p:tgtEl>
                                        <p:attrNameLst>
                                          <p:attrName>ppt_h</p:attrName>
                                        </p:attrNameLst>
                                      </p:cBhvr>
                                      <p:tavLst>
                                        <p:tav tm="0">
                                          <p:val>
                                            <p:strVal val="#ppt_h"/>
                                          </p:val>
                                        </p:tav>
                                        <p:tav tm="100000">
                                          <p:val>
                                            <p:strVal val="#ppt_h"/>
                                          </p:val>
                                        </p:tav>
                                      </p:tavLst>
                                    </p:anim>
                                    <p:anim calcmode="lin" valueType="num">
                                      <p:cBhvr>
                                        <p:cTn id="16" dur="500" fill="hold"/>
                                        <p:tgtEl>
                                          <p:spTgt spid="27656"/>
                                        </p:tgtEl>
                                        <p:attrNameLst>
                                          <p:attrName>ppt_x</p:attrName>
                                        </p:attrNameLst>
                                      </p:cBhvr>
                                      <p:tavLst>
                                        <p:tav tm="0">
                                          <p:val>
                                            <p:strVal val="#ppt_x-.2"/>
                                          </p:val>
                                        </p:tav>
                                        <p:tav tm="100000">
                                          <p:val>
                                            <p:strVal val="#ppt_x"/>
                                          </p:val>
                                        </p:tav>
                                      </p:tavLst>
                                    </p:anim>
                                    <p:anim calcmode="lin" valueType="num">
                                      <p:cBhvr>
                                        <p:cTn id="17" dur="500" fill="hold"/>
                                        <p:tgtEl>
                                          <p:spTgt spid="27656"/>
                                        </p:tgtEl>
                                        <p:attrNameLst>
                                          <p:attrName>ppt_y</p:attrName>
                                        </p:attrNameLst>
                                      </p:cBhvr>
                                      <p:tavLst>
                                        <p:tav tm="0">
                                          <p:val>
                                            <p:strVal val="#ppt_y"/>
                                          </p:val>
                                        </p:tav>
                                        <p:tav tm="100000">
                                          <p:val>
                                            <p:strVal val="#ppt_y"/>
                                          </p:val>
                                        </p:tav>
                                      </p:tavLst>
                                    </p:anim>
                                    <p:animEffect transition="in" filter="fade">
                                      <p:cBhvr>
                                        <p:cTn id="18" dur="500"/>
                                        <p:tgtEl>
                                          <p:spTgt spid="27656"/>
                                        </p:tgtEl>
                                      </p:cBhvr>
                                    </p:animEffect>
                                  </p:childTnLst>
                                </p:cTn>
                              </p:par>
                              <p:par>
                                <p:cTn id="19" presetID="54" presetClass="entr" presetSubtype="0" accel="100000" fill="hold" nodeType="withEffect">
                                  <p:stCondLst>
                                    <p:cond delay="0"/>
                                  </p:stCondLst>
                                  <p:childTnLst>
                                    <p:set>
                                      <p:cBhvr>
                                        <p:cTn id="20" dur="1" fill="hold">
                                          <p:stCondLst>
                                            <p:cond delay="0"/>
                                          </p:stCondLst>
                                        </p:cTn>
                                        <p:tgtEl>
                                          <p:spTgt spid="27654"/>
                                        </p:tgtEl>
                                        <p:attrNameLst>
                                          <p:attrName>style.visibility</p:attrName>
                                        </p:attrNameLst>
                                      </p:cBhvr>
                                      <p:to>
                                        <p:strVal val="visible"/>
                                      </p:to>
                                    </p:set>
                                    <p:anim calcmode="lin" valueType="num">
                                      <p:cBhvr>
                                        <p:cTn id="21" dur="500" fill="hold"/>
                                        <p:tgtEl>
                                          <p:spTgt spid="27654"/>
                                        </p:tgtEl>
                                        <p:attrNameLst>
                                          <p:attrName>ppt_w</p:attrName>
                                        </p:attrNameLst>
                                      </p:cBhvr>
                                      <p:tavLst>
                                        <p:tav tm="0">
                                          <p:val>
                                            <p:strVal val="#ppt_w*0.05"/>
                                          </p:val>
                                        </p:tav>
                                        <p:tav tm="100000">
                                          <p:val>
                                            <p:strVal val="#ppt_w"/>
                                          </p:val>
                                        </p:tav>
                                      </p:tavLst>
                                    </p:anim>
                                    <p:anim calcmode="lin" valueType="num">
                                      <p:cBhvr>
                                        <p:cTn id="22" dur="500" fill="hold"/>
                                        <p:tgtEl>
                                          <p:spTgt spid="27654"/>
                                        </p:tgtEl>
                                        <p:attrNameLst>
                                          <p:attrName>ppt_h</p:attrName>
                                        </p:attrNameLst>
                                      </p:cBhvr>
                                      <p:tavLst>
                                        <p:tav tm="0">
                                          <p:val>
                                            <p:strVal val="#ppt_h"/>
                                          </p:val>
                                        </p:tav>
                                        <p:tav tm="100000">
                                          <p:val>
                                            <p:strVal val="#ppt_h"/>
                                          </p:val>
                                        </p:tav>
                                      </p:tavLst>
                                    </p:anim>
                                    <p:anim calcmode="lin" valueType="num">
                                      <p:cBhvr>
                                        <p:cTn id="23" dur="500" fill="hold"/>
                                        <p:tgtEl>
                                          <p:spTgt spid="27654"/>
                                        </p:tgtEl>
                                        <p:attrNameLst>
                                          <p:attrName>ppt_x</p:attrName>
                                        </p:attrNameLst>
                                      </p:cBhvr>
                                      <p:tavLst>
                                        <p:tav tm="0">
                                          <p:val>
                                            <p:strVal val="#ppt_x-.2"/>
                                          </p:val>
                                        </p:tav>
                                        <p:tav tm="100000">
                                          <p:val>
                                            <p:strVal val="#ppt_x"/>
                                          </p:val>
                                        </p:tav>
                                      </p:tavLst>
                                    </p:anim>
                                    <p:anim calcmode="lin" valueType="num">
                                      <p:cBhvr>
                                        <p:cTn id="24" dur="500" fill="hold"/>
                                        <p:tgtEl>
                                          <p:spTgt spid="27654"/>
                                        </p:tgtEl>
                                        <p:attrNameLst>
                                          <p:attrName>ppt_y</p:attrName>
                                        </p:attrNameLst>
                                      </p:cBhvr>
                                      <p:tavLst>
                                        <p:tav tm="0">
                                          <p:val>
                                            <p:strVal val="#ppt_y"/>
                                          </p:val>
                                        </p:tav>
                                        <p:tav tm="100000">
                                          <p:val>
                                            <p:strVal val="#ppt_y"/>
                                          </p:val>
                                        </p:tav>
                                      </p:tavLst>
                                    </p:anim>
                                    <p:animEffect transition="in" filter="fade">
                                      <p:cBhvr>
                                        <p:cTn id="25" dur="500"/>
                                        <p:tgtEl>
                                          <p:spTgt spid="27654"/>
                                        </p:tgtEl>
                                      </p:cBhvr>
                                    </p:animEffect>
                                  </p:childTnLst>
                                </p:cTn>
                              </p:par>
                              <p:par>
                                <p:cTn id="26" presetID="54" presetClass="entr" presetSubtype="0" accel="100000" fill="hold" grpId="0" nodeType="withEffect">
                                  <p:stCondLst>
                                    <p:cond delay="0"/>
                                  </p:stCondLst>
                                  <p:childTnLst>
                                    <p:set>
                                      <p:cBhvr>
                                        <p:cTn id="27" dur="1" fill="hold">
                                          <p:stCondLst>
                                            <p:cond delay="0"/>
                                          </p:stCondLst>
                                        </p:cTn>
                                        <p:tgtEl>
                                          <p:spTgt spid="27652"/>
                                        </p:tgtEl>
                                        <p:attrNameLst>
                                          <p:attrName>style.visibility</p:attrName>
                                        </p:attrNameLst>
                                      </p:cBhvr>
                                      <p:to>
                                        <p:strVal val="visible"/>
                                      </p:to>
                                    </p:set>
                                    <p:anim calcmode="lin" valueType="num">
                                      <p:cBhvr>
                                        <p:cTn id="28" dur="500" fill="hold"/>
                                        <p:tgtEl>
                                          <p:spTgt spid="27652"/>
                                        </p:tgtEl>
                                        <p:attrNameLst>
                                          <p:attrName>ppt_w</p:attrName>
                                        </p:attrNameLst>
                                      </p:cBhvr>
                                      <p:tavLst>
                                        <p:tav tm="0">
                                          <p:val>
                                            <p:strVal val="#ppt_w*0.05"/>
                                          </p:val>
                                        </p:tav>
                                        <p:tav tm="100000">
                                          <p:val>
                                            <p:strVal val="#ppt_w"/>
                                          </p:val>
                                        </p:tav>
                                      </p:tavLst>
                                    </p:anim>
                                    <p:anim calcmode="lin" valueType="num">
                                      <p:cBhvr>
                                        <p:cTn id="29" dur="500" fill="hold"/>
                                        <p:tgtEl>
                                          <p:spTgt spid="27652"/>
                                        </p:tgtEl>
                                        <p:attrNameLst>
                                          <p:attrName>ppt_h</p:attrName>
                                        </p:attrNameLst>
                                      </p:cBhvr>
                                      <p:tavLst>
                                        <p:tav tm="0">
                                          <p:val>
                                            <p:strVal val="#ppt_h"/>
                                          </p:val>
                                        </p:tav>
                                        <p:tav tm="100000">
                                          <p:val>
                                            <p:strVal val="#ppt_h"/>
                                          </p:val>
                                        </p:tav>
                                      </p:tavLst>
                                    </p:anim>
                                    <p:anim calcmode="lin" valueType="num">
                                      <p:cBhvr>
                                        <p:cTn id="30" dur="500" fill="hold"/>
                                        <p:tgtEl>
                                          <p:spTgt spid="27652"/>
                                        </p:tgtEl>
                                        <p:attrNameLst>
                                          <p:attrName>ppt_x</p:attrName>
                                        </p:attrNameLst>
                                      </p:cBhvr>
                                      <p:tavLst>
                                        <p:tav tm="0">
                                          <p:val>
                                            <p:strVal val="#ppt_x-.2"/>
                                          </p:val>
                                        </p:tav>
                                        <p:tav tm="100000">
                                          <p:val>
                                            <p:strVal val="#ppt_x"/>
                                          </p:val>
                                        </p:tav>
                                      </p:tavLst>
                                    </p:anim>
                                    <p:anim calcmode="lin" valueType="num">
                                      <p:cBhvr>
                                        <p:cTn id="31" dur="500" fill="hold"/>
                                        <p:tgtEl>
                                          <p:spTgt spid="27652"/>
                                        </p:tgtEl>
                                        <p:attrNameLst>
                                          <p:attrName>ppt_y</p:attrName>
                                        </p:attrNameLst>
                                      </p:cBhvr>
                                      <p:tavLst>
                                        <p:tav tm="0">
                                          <p:val>
                                            <p:strVal val="#ppt_y"/>
                                          </p:val>
                                        </p:tav>
                                        <p:tav tm="100000">
                                          <p:val>
                                            <p:strVal val="#ppt_y"/>
                                          </p:val>
                                        </p:tav>
                                      </p:tavLst>
                                    </p:anim>
                                    <p:animEffect transition="in" filter="fade">
                                      <p:cBhvr>
                                        <p:cTn id="32" dur="500"/>
                                        <p:tgtEl>
                                          <p:spTgt spid="27652"/>
                                        </p:tgtEl>
                                      </p:cBhvr>
                                    </p:animEffect>
                                  </p:childTnLst>
                                </p:cTn>
                              </p:par>
                              <p:par>
                                <p:cTn id="33" presetID="54" presetClass="entr" presetSubtype="0" accel="100000" fill="hold" nodeType="withEffect">
                                  <p:stCondLst>
                                    <p:cond delay="0"/>
                                  </p:stCondLst>
                                  <p:childTnLst>
                                    <p:set>
                                      <p:cBhvr>
                                        <p:cTn id="34" dur="1" fill="hold">
                                          <p:stCondLst>
                                            <p:cond delay="0"/>
                                          </p:stCondLst>
                                        </p:cTn>
                                        <p:tgtEl>
                                          <p:spTgt spid="27655"/>
                                        </p:tgtEl>
                                        <p:attrNameLst>
                                          <p:attrName>style.visibility</p:attrName>
                                        </p:attrNameLst>
                                      </p:cBhvr>
                                      <p:to>
                                        <p:strVal val="visible"/>
                                      </p:to>
                                    </p:set>
                                    <p:anim calcmode="lin" valueType="num">
                                      <p:cBhvr>
                                        <p:cTn id="35" dur="500" fill="hold"/>
                                        <p:tgtEl>
                                          <p:spTgt spid="27655"/>
                                        </p:tgtEl>
                                        <p:attrNameLst>
                                          <p:attrName>ppt_w</p:attrName>
                                        </p:attrNameLst>
                                      </p:cBhvr>
                                      <p:tavLst>
                                        <p:tav tm="0">
                                          <p:val>
                                            <p:strVal val="#ppt_w*0.05"/>
                                          </p:val>
                                        </p:tav>
                                        <p:tav tm="100000">
                                          <p:val>
                                            <p:strVal val="#ppt_w"/>
                                          </p:val>
                                        </p:tav>
                                      </p:tavLst>
                                    </p:anim>
                                    <p:anim calcmode="lin" valueType="num">
                                      <p:cBhvr>
                                        <p:cTn id="36" dur="500" fill="hold"/>
                                        <p:tgtEl>
                                          <p:spTgt spid="27655"/>
                                        </p:tgtEl>
                                        <p:attrNameLst>
                                          <p:attrName>ppt_h</p:attrName>
                                        </p:attrNameLst>
                                      </p:cBhvr>
                                      <p:tavLst>
                                        <p:tav tm="0">
                                          <p:val>
                                            <p:strVal val="#ppt_h"/>
                                          </p:val>
                                        </p:tav>
                                        <p:tav tm="100000">
                                          <p:val>
                                            <p:strVal val="#ppt_h"/>
                                          </p:val>
                                        </p:tav>
                                      </p:tavLst>
                                    </p:anim>
                                    <p:anim calcmode="lin" valueType="num">
                                      <p:cBhvr>
                                        <p:cTn id="37" dur="500" fill="hold"/>
                                        <p:tgtEl>
                                          <p:spTgt spid="27655"/>
                                        </p:tgtEl>
                                        <p:attrNameLst>
                                          <p:attrName>ppt_x</p:attrName>
                                        </p:attrNameLst>
                                      </p:cBhvr>
                                      <p:tavLst>
                                        <p:tav tm="0">
                                          <p:val>
                                            <p:strVal val="#ppt_x-.2"/>
                                          </p:val>
                                        </p:tav>
                                        <p:tav tm="100000">
                                          <p:val>
                                            <p:strVal val="#ppt_x"/>
                                          </p:val>
                                        </p:tav>
                                      </p:tavLst>
                                    </p:anim>
                                    <p:anim calcmode="lin" valueType="num">
                                      <p:cBhvr>
                                        <p:cTn id="38" dur="500" fill="hold"/>
                                        <p:tgtEl>
                                          <p:spTgt spid="27655"/>
                                        </p:tgtEl>
                                        <p:attrNameLst>
                                          <p:attrName>ppt_y</p:attrName>
                                        </p:attrNameLst>
                                      </p:cBhvr>
                                      <p:tavLst>
                                        <p:tav tm="0">
                                          <p:val>
                                            <p:strVal val="#ppt_y"/>
                                          </p:val>
                                        </p:tav>
                                        <p:tav tm="100000">
                                          <p:val>
                                            <p:strVal val="#ppt_y"/>
                                          </p:val>
                                        </p:tav>
                                      </p:tavLst>
                                    </p:anim>
                                    <p:animEffect transition="in" filter="fade">
                                      <p:cBhvr>
                                        <p:cTn id="39" dur="500"/>
                                        <p:tgtEl>
                                          <p:spTgt spid="27655"/>
                                        </p:tgtEl>
                                      </p:cBhvr>
                                    </p:animEffect>
                                  </p:childTnLst>
                                </p:cTn>
                              </p:par>
                              <p:par>
                                <p:cTn id="40" presetID="54" presetClass="entr" presetSubtype="0" accel="100000" fill="hold" grpId="0" nodeType="withEffect">
                                  <p:stCondLst>
                                    <p:cond delay="0"/>
                                  </p:stCondLst>
                                  <p:childTnLst>
                                    <p:set>
                                      <p:cBhvr>
                                        <p:cTn id="41" dur="1" fill="hold">
                                          <p:stCondLst>
                                            <p:cond delay="0"/>
                                          </p:stCondLst>
                                        </p:cTn>
                                        <p:tgtEl>
                                          <p:spTgt spid="27651"/>
                                        </p:tgtEl>
                                        <p:attrNameLst>
                                          <p:attrName>style.visibility</p:attrName>
                                        </p:attrNameLst>
                                      </p:cBhvr>
                                      <p:to>
                                        <p:strVal val="visible"/>
                                      </p:to>
                                    </p:set>
                                    <p:anim calcmode="lin" valueType="num">
                                      <p:cBhvr>
                                        <p:cTn id="42" dur="500" fill="hold"/>
                                        <p:tgtEl>
                                          <p:spTgt spid="27651"/>
                                        </p:tgtEl>
                                        <p:attrNameLst>
                                          <p:attrName>ppt_w</p:attrName>
                                        </p:attrNameLst>
                                      </p:cBhvr>
                                      <p:tavLst>
                                        <p:tav tm="0">
                                          <p:val>
                                            <p:strVal val="#ppt_w*0.05"/>
                                          </p:val>
                                        </p:tav>
                                        <p:tav tm="100000">
                                          <p:val>
                                            <p:strVal val="#ppt_w"/>
                                          </p:val>
                                        </p:tav>
                                      </p:tavLst>
                                    </p:anim>
                                    <p:anim calcmode="lin" valueType="num">
                                      <p:cBhvr>
                                        <p:cTn id="43" dur="500" fill="hold"/>
                                        <p:tgtEl>
                                          <p:spTgt spid="27651"/>
                                        </p:tgtEl>
                                        <p:attrNameLst>
                                          <p:attrName>ppt_h</p:attrName>
                                        </p:attrNameLst>
                                      </p:cBhvr>
                                      <p:tavLst>
                                        <p:tav tm="0">
                                          <p:val>
                                            <p:strVal val="#ppt_h"/>
                                          </p:val>
                                        </p:tav>
                                        <p:tav tm="100000">
                                          <p:val>
                                            <p:strVal val="#ppt_h"/>
                                          </p:val>
                                        </p:tav>
                                      </p:tavLst>
                                    </p:anim>
                                    <p:anim calcmode="lin" valueType="num">
                                      <p:cBhvr>
                                        <p:cTn id="44" dur="500" fill="hold"/>
                                        <p:tgtEl>
                                          <p:spTgt spid="27651"/>
                                        </p:tgtEl>
                                        <p:attrNameLst>
                                          <p:attrName>ppt_x</p:attrName>
                                        </p:attrNameLst>
                                      </p:cBhvr>
                                      <p:tavLst>
                                        <p:tav tm="0">
                                          <p:val>
                                            <p:strVal val="#ppt_x-.2"/>
                                          </p:val>
                                        </p:tav>
                                        <p:tav tm="100000">
                                          <p:val>
                                            <p:strVal val="#ppt_x"/>
                                          </p:val>
                                        </p:tav>
                                      </p:tavLst>
                                    </p:anim>
                                    <p:anim calcmode="lin" valueType="num">
                                      <p:cBhvr>
                                        <p:cTn id="45" dur="500" fill="hold"/>
                                        <p:tgtEl>
                                          <p:spTgt spid="27651"/>
                                        </p:tgtEl>
                                        <p:attrNameLst>
                                          <p:attrName>ppt_y</p:attrName>
                                        </p:attrNameLst>
                                      </p:cBhvr>
                                      <p:tavLst>
                                        <p:tav tm="0">
                                          <p:val>
                                            <p:strVal val="#ppt_y"/>
                                          </p:val>
                                        </p:tav>
                                        <p:tav tm="100000">
                                          <p:val>
                                            <p:strVal val="#ppt_y"/>
                                          </p:val>
                                        </p:tav>
                                      </p:tavLst>
                                    </p:anim>
                                    <p:animEffect transition="in" filter="fade">
                                      <p:cBhvr>
                                        <p:cTn id="46" dur="500"/>
                                        <p:tgtEl>
                                          <p:spTgt spid="27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nimBg="1"/>
      <p:bldP spid="27652" grpId="0" animBg="1"/>
      <p:bldP spid="2765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4"/>
            <a:ext cx="9144000" cy="6858000"/>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14282" y="142852"/>
            <a:ext cx="8643998" cy="1015663"/>
          </a:xfrm>
          <a:prstGeom prst="rect">
            <a:avLst/>
          </a:prstGeom>
          <a:noFill/>
        </p:spPr>
        <p:txBody>
          <a:bodyPr wrap="square" rtlCol="0">
            <a:spAutoFit/>
          </a:bodyPr>
          <a:lstStyle/>
          <a:p>
            <a:pPr algn="ctr"/>
            <a:r>
              <a:rPr lang="en-IN" sz="6000" dirty="0" smtClean="0">
                <a:latin typeface="Gabriola" pitchFamily="82" charset="0"/>
                <a:cs typeface="Calibri"/>
              </a:rPr>
              <a:t>Controls Of The Exoskeleton</a:t>
            </a:r>
            <a:endParaRPr lang="en-US" sz="6000" dirty="0">
              <a:latin typeface="Gabriola" pitchFamily="82" charset="0"/>
            </a:endParaRPr>
          </a:p>
        </p:txBody>
      </p:sp>
      <p:sp>
        <p:nvSpPr>
          <p:cNvPr id="28674" name="Rectangle 2"/>
          <p:cNvSpPr>
            <a:spLocks noChangeArrowheads="1"/>
          </p:cNvSpPr>
          <p:nvPr/>
        </p:nvSpPr>
        <p:spPr bwMode="auto">
          <a:xfrm>
            <a:off x="185717" y="2357430"/>
            <a:ext cx="1457325" cy="695318"/>
          </a:xfrm>
          <a:prstGeom prst="rect">
            <a:avLst/>
          </a:prstGeom>
          <a:no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2000" b="0" i="0" u="none" strike="noStrike" cap="none" normalizeH="0" baseline="0" dirty="0" smtClean="0">
                <a:ln>
                  <a:noFill/>
                </a:ln>
                <a:solidFill>
                  <a:srgbClr val="000000"/>
                </a:solidFill>
                <a:effectLst/>
                <a:latin typeface="Gabriola" pitchFamily="82" charset="0"/>
                <a:cs typeface="Arial" pitchFamily="34" charset="0"/>
              </a:rPr>
              <a:t>Reference Angles Input</a:t>
            </a:r>
            <a:endParaRPr kumimoji="0" lang="en-US" sz="2800" b="0" i="0" u="none" strike="noStrike" cap="none" normalizeH="0" baseline="0" dirty="0" smtClean="0">
              <a:ln>
                <a:noFill/>
              </a:ln>
              <a:solidFill>
                <a:schemeClr val="tx1"/>
              </a:solidFill>
              <a:effectLst/>
              <a:latin typeface="Gabriola" pitchFamily="82" charset="0"/>
              <a:cs typeface="Arial" pitchFamily="34" charset="0"/>
            </a:endParaRPr>
          </a:p>
        </p:txBody>
      </p:sp>
      <p:sp>
        <p:nvSpPr>
          <p:cNvPr id="28675" name="Rectangle 3"/>
          <p:cNvSpPr>
            <a:spLocks noChangeArrowheads="1"/>
          </p:cNvSpPr>
          <p:nvPr/>
        </p:nvSpPr>
        <p:spPr bwMode="auto">
          <a:xfrm>
            <a:off x="2819398" y="2236790"/>
            <a:ext cx="1466850" cy="1049334"/>
          </a:xfrm>
          <a:prstGeom prst="rect">
            <a:avLst/>
          </a:prstGeom>
          <a:no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2000" b="0" i="0" u="none" strike="noStrike" cap="none" normalizeH="0" baseline="0" dirty="0" smtClean="0">
                <a:ln>
                  <a:noFill/>
                </a:ln>
                <a:solidFill>
                  <a:srgbClr val="000000"/>
                </a:solidFill>
                <a:effectLst/>
                <a:latin typeface="Gabriola" pitchFamily="82" charset="0"/>
                <a:cs typeface="Arial" pitchFamily="34" charset="0"/>
              </a:rPr>
              <a:t>PID Controller</a:t>
            </a:r>
            <a:r>
              <a:rPr kumimoji="0" lang="en-IN" sz="2000" b="0" i="0" u="none" strike="noStrike" cap="none" normalizeH="0" dirty="0" smtClean="0">
                <a:ln>
                  <a:noFill/>
                </a:ln>
                <a:solidFill>
                  <a:srgbClr val="000000"/>
                </a:solidFill>
                <a:effectLst/>
                <a:latin typeface="Gabriola" pitchFamily="82" charset="0"/>
                <a:cs typeface="Arial" pitchFamily="34" charset="0"/>
              </a:rPr>
              <a:t> </a:t>
            </a:r>
            <a:r>
              <a:rPr kumimoji="0" lang="en-IN" sz="2000" b="0" i="0" u="none" strike="noStrike" cap="none" normalizeH="0" baseline="0" dirty="0" smtClean="0">
                <a:ln>
                  <a:noFill/>
                </a:ln>
                <a:solidFill>
                  <a:srgbClr val="000000"/>
                </a:solidFill>
                <a:effectLst/>
                <a:latin typeface="Gabriola" pitchFamily="82" charset="0"/>
                <a:cs typeface="Arial" pitchFamily="34" charset="0"/>
              </a:rPr>
              <a:t>Running</a:t>
            </a:r>
            <a:r>
              <a:rPr kumimoji="0" lang="en-IN" sz="2000" b="0" i="0" u="none" strike="noStrike" cap="none" normalizeH="0" dirty="0" smtClean="0">
                <a:ln>
                  <a:noFill/>
                </a:ln>
                <a:solidFill>
                  <a:srgbClr val="000000"/>
                </a:solidFill>
                <a:effectLst/>
                <a:latin typeface="Gabriola" pitchFamily="82" charset="0"/>
                <a:cs typeface="Arial" pitchFamily="34" charset="0"/>
              </a:rPr>
              <a:t> on Microcontroller </a:t>
            </a:r>
            <a:endParaRPr kumimoji="0" lang="en-US" sz="2800" b="0" i="0" u="none" strike="noStrike" cap="none" normalizeH="0" baseline="0" dirty="0" smtClean="0">
              <a:ln>
                <a:noFill/>
              </a:ln>
              <a:solidFill>
                <a:schemeClr val="tx1"/>
              </a:solidFill>
              <a:effectLst/>
              <a:latin typeface="Gabriola" pitchFamily="82" charset="0"/>
              <a:cs typeface="Arial" pitchFamily="34" charset="0"/>
            </a:endParaRPr>
          </a:p>
        </p:txBody>
      </p:sp>
      <p:cxnSp>
        <p:nvCxnSpPr>
          <p:cNvPr id="28676" name="AutoShape 4"/>
          <p:cNvCxnSpPr>
            <a:cxnSpLocks noChangeShapeType="1"/>
          </p:cNvCxnSpPr>
          <p:nvPr/>
        </p:nvCxnSpPr>
        <p:spPr bwMode="auto">
          <a:xfrm>
            <a:off x="1643042" y="2705089"/>
            <a:ext cx="1185881" cy="9531"/>
          </a:xfrm>
          <a:prstGeom prst="straightConnector1">
            <a:avLst/>
          </a:prstGeom>
          <a:noFill/>
          <a:ln w="19050">
            <a:solidFill>
              <a:srgbClr val="000000"/>
            </a:solidFill>
            <a:round/>
            <a:headEnd/>
            <a:tailEnd type="triangle" w="med" len="med"/>
          </a:ln>
        </p:spPr>
      </p:cxnSp>
      <p:cxnSp>
        <p:nvCxnSpPr>
          <p:cNvPr id="28677" name="AutoShape 5"/>
          <p:cNvCxnSpPr>
            <a:cxnSpLocks noChangeShapeType="1"/>
          </p:cNvCxnSpPr>
          <p:nvPr/>
        </p:nvCxnSpPr>
        <p:spPr bwMode="auto">
          <a:xfrm>
            <a:off x="4286248" y="2786058"/>
            <a:ext cx="1071570" cy="1588"/>
          </a:xfrm>
          <a:prstGeom prst="straightConnector1">
            <a:avLst/>
          </a:prstGeom>
          <a:noFill/>
          <a:ln w="19050">
            <a:solidFill>
              <a:srgbClr val="000000"/>
            </a:solidFill>
            <a:round/>
            <a:headEnd/>
            <a:tailEnd type="triangle" w="med" len="med"/>
          </a:ln>
        </p:spPr>
      </p:cxnSp>
      <p:sp>
        <p:nvSpPr>
          <p:cNvPr id="28678" name="Rectangle 6"/>
          <p:cNvSpPr>
            <a:spLocks noChangeArrowheads="1"/>
          </p:cNvSpPr>
          <p:nvPr/>
        </p:nvSpPr>
        <p:spPr bwMode="auto">
          <a:xfrm>
            <a:off x="4714876" y="4429132"/>
            <a:ext cx="1500198" cy="571504"/>
          </a:xfrm>
          <a:prstGeom prst="rect">
            <a:avLst/>
          </a:prstGeom>
          <a:no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2000" b="0" i="0" u="none" strike="noStrike" cap="none" normalizeH="0" baseline="0" dirty="0" smtClean="0">
                <a:ln>
                  <a:noFill/>
                </a:ln>
                <a:solidFill>
                  <a:srgbClr val="000000"/>
                </a:solidFill>
                <a:effectLst/>
                <a:latin typeface="Gabriola" pitchFamily="82" charset="0"/>
                <a:cs typeface="Arial" pitchFamily="34" charset="0"/>
              </a:rPr>
              <a:t>Encoders</a:t>
            </a:r>
            <a:endParaRPr kumimoji="0" lang="en-US" sz="2800" b="0" i="0" u="none" strike="noStrike" cap="none" normalizeH="0" baseline="0" dirty="0" smtClean="0">
              <a:ln>
                <a:noFill/>
              </a:ln>
              <a:solidFill>
                <a:schemeClr val="tx1"/>
              </a:solidFill>
              <a:effectLst/>
              <a:latin typeface="Gabriola" pitchFamily="82" charset="0"/>
              <a:cs typeface="Arial" pitchFamily="34" charset="0"/>
            </a:endParaRPr>
          </a:p>
        </p:txBody>
      </p:sp>
      <p:cxnSp>
        <p:nvCxnSpPr>
          <p:cNvPr id="28679" name="AutoShape 7"/>
          <p:cNvCxnSpPr>
            <a:cxnSpLocks noChangeShapeType="1"/>
            <a:stCxn id="18" idx="2"/>
            <a:endCxn id="28678" idx="3"/>
          </p:cNvCxnSpPr>
          <p:nvPr/>
        </p:nvCxnSpPr>
        <p:spPr bwMode="auto">
          <a:xfrm rot="5400000">
            <a:off x="6482967" y="2946794"/>
            <a:ext cx="1500198" cy="2035983"/>
          </a:xfrm>
          <a:prstGeom prst="bentConnector2">
            <a:avLst/>
          </a:prstGeom>
          <a:noFill/>
          <a:ln w="19050">
            <a:solidFill>
              <a:srgbClr val="000000"/>
            </a:solidFill>
            <a:miter lim="800000"/>
            <a:headEnd/>
            <a:tailEnd type="triangle" w="med" len="med"/>
          </a:ln>
        </p:spPr>
      </p:cxnSp>
      <p:sp>
        <p:nvSpPr>
          <p:cNvPr id="28680" name="Text Box 8"/>
          <p:cNvSpPr txBox="1">
            <a:spLocks noChangeArrowheads="1"/>
          </p:cNvSpPr>
          <p:nvPr/>
        </p:nvSpPr>
        <p:spPr bwMode="auto">
          <a:xfrm>
            <a:off x="5143504" y="3429000"/>
            <a:ext cx="1714512" cy="7143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2000" b="0" i="0" u="none" strike="noStrike" cap="none" normalizeH="0" baseline="0" dirty="0" smtClean="0">
                <a:ln>
                  <a:noFill/>
                </a:ln>
                <a:solidFill>
                  <a:srgbClr val="000000"/>
                </a:solidFill>
                <a:effectLst/>
                <a:latin typeface="Gabriola" pitchFamily="82" charset="0"/>
                <a:cs typeface="Arial" pitchFamily="34" charset="0"/>
              </a:rPr>
              <a:t>Feedback by encoders</a:t>
            </a:r>
            <a:endParaRPr kumimoji="0" lang="en-US" sz="2800" b="0" i="0" u="none" strike="noStrike" cap="none" normalizeH="0" baseline="0" dirty="0" smtClean="0">
              <a:ln>
                <a:noFill/>
              </a:ln>
              <a:solidFill>
                <a:schemeClr val="tx1"/>
              </a:solidFill>
              <a:effectLst/>
              <a:latin typeface="Gabriola" pitchFamily="82" charset="0"/>
              <a:cs typeface="Arial" pitchFamily="34" charset="0"/>
            </a:endParaRPr>
          </a:p>
        </p:txBody>
      </p:sp>
      <p:sp>
        <p:nvSpPr>
          <p:cNvPr id="28682" name="Text Box 10"/>
          <p:cNvSpPr txBox="1">
            <a:spLocks noChangeArrowheads="1"/>
          </p:cNvSpPr>
          <p:nvPr/>
        </p:nvSpPr>
        <p:spPr bwMode="auto">
          <a:xfrm>
            <a:off x="4154493" y="2071678"/>
            <a:ext cx="1274763" cy="3333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2000" b="0" i="0" u="none" strike="noStrike" cap="none" normalizeH="0" baseline="0" dirty="0" smtClean="0">
                <a:ln>
                  <a:noFill/>
                </a:ln>
                <a:solidFill>
                  <a:srgbClr val="000000"/>
                </a:solidFill>
                <a:effectLst/>
                <a:latin typeface="Gabriola" pitchFamily="82" charset="0"/>
                <a:cs typeface="Arial" pitchFamily="34" charset="0"/>
              </a:rPr>
              <a:t>Control Signals </a:t>
            </a:r>
            <a:endParaRPr kumimoji="0" lang="en-US" sz="2800" b="0" i="0" u="none" strike="noStrike" cap="none" normalizeH="0" baseline="0" dirty="0" smtClean="0">
              <a:ln>
                <a:noFill/>
              </a:ln>
              <a:solidFill>
                <a:schemeClr val="tx1"/>
              </a:solidFill>
              <a:effectLst/>
              <a:latin typeface="Gabriola" pitchFamily="82" charset="0"/>
              <a:cs typeface="Arial" pitchFamily="34" charset="0"/>
            </a:endParaRPr>
          </a:p>
        </p:txBody>
      </p:sp>
      <p:sp>
        <p:nvSpPr>
          <p:cNvPr id="17" name="Rectangle 16"/>
          <p:cNvSpPr/>
          <p:nvPr/>
        </p:nvSpPr>
        <p:spPr>
          <a:xfrm>
            <a:off x="5357818" y="2428868"/>
            <a:ext cx="1500198" cy="7858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tx1"/>
                </a:solidFill>
                <a:latin typeface="Gabriola" pitchFamily="82" charset="0"/>
              </a:rPr>
              <a:t>Motor Drives</a:t>
            </a:r>
            <a:endParaRPr lang="en-US" sz="2000" dirty="0">
              <a:solidFill>
                <a:schemeClr val="tx1"/>
              </a:solidFill>
              <a:latin typeface="Gabriola" pitchFamily="82" charset="0"/>
            </a:endParaRPr>
          </a:p>
        </p:txBody>
      </p:sp>
      <p:sp>
        <p:nvSpPr>
          <p:cNvPr id="18" name="Rectangle 17"/>
          <p:cNvSpPr/>
          <p:nvPr/>
        </p:nvSpPr>
        <p:spPr>
          <a:xfrm>
            <a:off x="7500958" y="2428868"/>
            <a:ext cx="1500198" cy="7858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tx1"/>
                </a:solidFill>
                <a:latin typeface="Gabriola" pitchFamily="82" charset="0"/>
              </a:rPr>
              <a:t>Actuators</a:t>
            </a:r>
          </a:p>
          <a:p>
            <a:pPr algn="ctr"/>
            <a:r>
              <a:rPr lang="en-IN" sz="2000" dirty="0" smtClean="0">
                <a:solidFill>
                  <a:schemeClr val="tx1"/>
                </a:solidFill>
                <a:latin typeface="Gabriola" pitchFamily="82" charset="0"/>
              </a:rPr>
              <a:t>(Motors)</a:t>
            </a:r>
            <a:endParaRPr lang="en-US" sz="2000" dirty="0">
              <a:solidFill>
                <a:schemeClr val="tx1"/>
              </a:solidFill>
              <a:latin typeface="Gabriola" pitchFamily="82" charset="0"/>
            </a:endParaRPr>
          </a:p>
        </p:txBody>
      </p:sp>
      <p:cxnSp>
        <p:nvCxnSpPr>
          <p:cNvPr id="22" name="Straight Arrow Connector 21"/>
          <p:cNvCxnSpPr>
            <a:stCxn id="17" idx="3"/>
            <a:endCxn id="18" idx="1"/>
          </p:cNvCxnSpPr>
          <p:nvPr/>
        </p:nvCxnSpPr>
        <p:spPr>
          <a:xfrm>
            <a:off x="6858016" y="2821777"/>
            <a:ext cx="642942"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28678" idx="1"/>
            <a:endCxn id="28675" idx="2"/>
          </p:cNvCxnSpPr>
          <p:nvPr/>
        </p:nvCxnSpPr>
        <p:spPr>
          <a:xfrm rot="10800000">
            <a:off x="3552824" y="3286124"/>
            <a:ext cx="1162053" cy="1428760"/>
          </a:xfrm>
          <a:prstGeom prst="bentConnector2">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858016" y="2357430"/>
            <a:ext cx="642942" cy="400110"/>
          </a:xfrm>
          <a:prstGeom prst="rect">
            <a:avLst/>
          </a:prstGeom>
          <a:noFill/>
        </p:spPr>
        <p:txBody>
          <a:bodyPr wrap="square" rtlCol="0">
            <a:spAutoFit/>
          </a:bodyPr>
          <a:lstStyle/>
          <a:p>
            <a:r>
              <a:rPr lang="en-IN" sz="2000" dirty="0" smtClean="0">
                <a:latin typeface="Gabriola" pitchFamily="82" charset="0"/>
              </a:rPr>
              <a:t>PWM</a:t>
            </a:r>
            <a:endParaRPr lang="en-US" dirty="0">
              <a:latin typeface="Gabriola" pitchFamily="82" charset="0"/>
            </a:endParaRPr>
          </a:p>
        </p:txBody>
      </p:sp>
      <p:sp>
        <p:nvSpPr>
          <p:cNvPr id="34" name="TextBox 33"/>
          <p:cNvSpPr txBox="1"/>
          <p:nvPr/>
        </p:nvSpPr>
        <p:spPr>
          <a:xfrm>
            <a:off x="1571604" y="5572140"/>
            <a:ext cx="6286544" cy="400110"/>
          </a:xfrm>
          <a:prstGeom prst="rect">
            <a:avLst/>
          </a:prstGeom>
          <a:noFill/>
        </p:spPr>
        <p:txBody>
          <a:bodyPr wrap="square" rtlCol="0">
            <a:spAutoFit/>
          </a:bodyPr>
          <a:lstStyle/>
          <a:p>
            <a:pPr algn="ctr"/>
            <a:r>
              <a:rPr lang="en-IN" sz="2000" dirty="0" smtClean="0">
                <a:latin typeface="Gabriola" pitchFamily="82" charset="0"/>
              </a:rPr>
              <a:t>Figure 10. Control Block Diagram</a:t>
            </a:r>
            <a:endParaRPr lang="en-US" sz="2000" dirty="0">
              <a:latin typeface="Gabriola"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fade">
                                      <p:cBhvr>
                                        <p:cTn id="7" dur="1000"/>
                                        <p:tgtEl>
                                          <p:spTgt spid="28674"/>
                                        </p:tgtEl>
                                      </p:cBhvr>
                                    </p:animEffect>
                                    <p:anim calcmode="lin" valueType="num">
                                      <p:cBhvr>
                                        <p:cTn id="8" dur="1000" fill="hold"/>
                                        <p:tgtEl>
                                          <p:spTgt spid="28674"/>
                                        </p:tgtEl>
                                        <p:attrNameLst>
                                          <p:attrName>ppt_x</p:attrName>
                                        </p:attrNameLst>
                                      </p:cBhvr>
                                      <p:tavLst>
                                        <p:tav tm="0">
                                          <p:val>
                                            <p:strVal val="#ppt_x"/>
                                          </p:val>
                                        </p:tav>
                                        <p:tav tm="100000">
                                          <p:val>
                                            <p:strVal val="#ppt_x"/>
                                          </p:val>
                                        </p:tav>
                                      </p:tavLst>
                                    </p:anim>
                                    <p:anim calcmode="lin" valueType="num">
                                      <p:cBhvr>
                                        <p:cTn id="9" dur="1000" fill="hold"/>
                                        <p:tgtEl>
                                          <p:spTgt spid="2867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28676"/>
                                        </p:tgtEl>
                                        <p:attrNameLst>
                                          <p:attrName>style.visibility</p:attrName>
                                        </p:attrNameLst>
                                      </p:cBhvr>
                                      <p:to>
                                        <p:strVal val="visible"/>
                                      </p:to>
                                    </p:set>
                                    <p:animEffect transition="in" filter="fade">
                                      <p:cBhvr>
                                        <p:cTn id="12" dur="1000"/>
                                        <p:tgtEl>
                                          <p:spTgt spid="28676"/>
                                        </p:tgtEl>
                                      </p:cBhvr>
                                    </p:animEffect>
                                    <p:anim calcmode="lin" valueType="num">
                                      <p:cBhvr>
                                        <p:cTn id="13" dur="1000" fill="hold"/>
                                        <p:tgtEl>
                                          <p:spTgt spid="28676"/>
                                        </p:tgtEl>
                                        <p:attrNameLst>
                                          <p:attrName>ppt_x</p:attrName>
                                        </p:attrNameLst>
                                      </p:cBhvr>
                                      <p:tavLst>
                                        <p:tav tm="0">
                                          <p:val>
                                            <p:strVal val="#ppt_x"/>
                                          </p:val>
                                        </p:tav>
                                        <p:tav tm="100000">
                                          <p:val>
                                            <p:strVal val="#ppt_x"/>
                                          </p:val>
                                        </p:tav>
                                      </p:tavLst>
                                    </p:anim>
                                    <p:anim calcmode="lin" valueType="num">
                                      <p:cBhvr>
                                        <p:cTn id="14" dur="1000" fill="hold"/>
                                        <p:tgtEl>
                                          <p:spTgt spid="28676"/>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28675"/>
                                        </p:tgtEl>
                                        <p:attrNameLst>
                                          <p:attrName>style.visibility</p:attrName>
                                        </p:attrNameLst>
                                      </p:cBhvr>
                                      <p:to>
                                        <p:strVal val="visible"/>
                                      </p:to>
                                    </p:set>
                                    <p:animEffect transition="in" filter="fade">
                                      <p:cBhvr>
                                        <p:cTn id="17" dur="1000"/>
                                        <p:tgtEl>
                                          <p:spTgt spid="28675"/>
                                        </p:tgtEl>
                                      </p:cBhvr>
                                    </p:animEffect>
                                    <p:anim calcmode="lin" valueType="num">
                                      <p:cBhvr>
                                        <p:cTn id="18" dur="1000" fill="hold"/>
                                        <p:tgtEl>
                                          <p:spTgt spid="28675"/>
                                        </p:tgtEl>
                                        <p:attrNameLst>
                                          <p:attrName>ppt_x</p:attrName>
                                        </p:attrNameLst>
                                      </p:cBhvr>
                                      <p:tavLst>
                                        <p:tav tm="0">
                                          <p:val>
                                            <p:strVal val="#ppt_x"/>
                                          </p:val>
                                        </p:tav>
                                        <p:tav tm="100000">
                                          <p:val>
                                            <p:strVal val="#ppt_x"/>
                                          </p:val>
                                        </p:tav>
                                      </p:tavLst>
                                    </p:anim>
                                    <p:anim calcmode="lin" valueType="num">
                                      <p:cBhvr>
                                        <p:cTn id="19" dur="1000" fill="hold"/>
                                        <p:tgtEl>
                                          <p:spTgt spid="2867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anim calcmode="lin" valueType="num">
                                      <p:cBhvr>
                                        <p:cTn id="25" dur="1000" fill="hold"/>
                                        <p:tgtEl>
                                          <p:spTgt spid="22"/>
                                        </p:tgtEl>
                                        <p:attrNameLst>
                                          <p:attrName>ppt_x</p:attrName>
                                        </p:attrNameLst>
                                      </p:cBhvr>
                                      <p:tavLst>
                                        <p:tav tm="0">
                                          <p:val>
                                            <p:strVal val="#ppt_x"/>
                                          </p:val>
                                        </p:tav>
                                        <p:tav tm="100000">
                                          <p:val>
                                            <p:strVal val="#ppt_x"/>
                                          </p:val>
                                        </p:tav>
                                      </p:tavLst>
                                    </p:anim>
                                    <p:anim calcmode="lin" valueType="num">
                                      <p:cBhvr>
                                        <p:cTn id="26" dur="1000" fill="hold"/>
                                        <p:tgtEl>
                                          <p:spTgt spid="22"/>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par>
                                <p:cTn id="37" presetID="47" presetClass="entr" presetSubtype="0" fill="hold" nodeType="withEffect">
                                  <p:stCondLst>
                                    <p:cond delay="0"/>
                                  </p:stCondLst>
                                  <p:childTnLst>
                                    <p:set>
                                      <p:cBhvr>
                                        <p:cTn id="38" dur="1" fill="hold">
                                          <p:stCondLst>
                                            <p:cond delay="0"/>
                                          </p:stCondLst>
                                        </p:cTn>
                                        <p:tgtEl>
                                          <p:spTgt spid="28677"/>
                                        </p:tgtEl>
                                        <p:attrNameLst>
                                          <p:attrName>style.visibility</p:attrName>
                                        </p:attrNameLst>
                                      </p:cBhvr>
                                      <p:to>
                                        <p:strVal val="visible"/>
                                      </p:to>
                                    </p:set>
                                    <p:animEffect transition="in" filter="fade">
                                      <p:cBhvr>
                                        <p:cTn id="39" dur="1000"/>
                                        <p:tgtEl>
                                          <p:spTgt spid="28677"/>
                                        </p:tgtEl>
                                      </p:cBhvr>
                                    </p:animEffect>
                                    <p:anim calcmode="lin" valueType="num">
                                      <p:cBhvr>
                                        <p:cTn id="40" dur="1000" fill="hold"/>
                                        <p:tgtEl>
                                          <p:spTgt spid="28677"/>
                                        </p:tgtEl>
                                        <p:attrNameLst>
                                          <p:attrName>ppt_x</p:attrName>
                                        </p:attrNameLst>
                                      </p:cBhvr>
                                      <p:tavLst>
                                        <p:tav tm="0">
                                          <p:val>
                                            <p:strVal val="#ppt_x"/>
                                          </p:val>
                                        </p:tav>
                                        <p:tav tm="100000">
                                          <p:val>
                                            <p:strVal val="#ppt_x"/>
                                          </p:val>
                                        </p:tav>
                                      </p:tavLst>
                                    </p:anim>
                                    <p:anim calcmode="lin" valueType="num">
                                      <p:cBhvr>
                                        <p:cTn id="41" dur="1000" fill="hold"/>
                                        <p:tgtEl>
                                          <p:spTgt spid="28677"/>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28682"/>
                                        </p:tgtEl>
                                        <p:attrNameLst>
                                          <p:attrName>style.visibility</p:attrName>
                                        </p:attrNameLst>
                                      </p:cBhvr>
                                      <p:to>
                                        <p:strVal val="visible"/>
                                      </p:to>
                                    </p:set>
                                    <p:animEffect transition="in" filter="fade">
                                      <p:cBhvr>
                                        <p:cTn id="44" dur="1000"/>
                                        <p:tgtEl>
                                          <p:spTgt spid="28682"/>
                                        </p:tgtEl>
                                      </p:cBhvr>
                                    </p:animEffect>
                                    <p:anim calcmode="lin" valueType="num">
                                      <p:cBhvr>
                                        <p:cTn id="45" dur="1000" fill="hold"/>
                                        <p:tgtEl>
                                          <p:spTgt spid="28682"/>
                                        </p:tgtEl>
                                        <p:attrNameLst>
                                          <p:attrName>ppt_x</p:attrName>
                                        </p:attrNameLst>
                                      </p:cBhvr>
                                      <p:tavLst>
                                        <p:tav tm="0">
                                          <p:val>
                                            <p:strVal val="#ppt_x"/>
                                          </p:val>
                                        </p:tav>
                                        <p:tav tm="100000">
                                          <p:val>
                                            <p:strVal val="#ppt_x"/>
                                          </p:val>
                                        </p:tav>
                                      </p:tavLst>
                                    </p:anim>
                                    <p:anim calcmode="lin" valueType="num">
                                      <p:cBhvr>
                                        <p:cTn id="46" dur="1000" fill="hold"/>
                                        <p:tgtEl>
                                          <p:spTgt spid="28682"/>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1000"/>
                                        <p:tgtEl>
                                          <p:spTgt spid="18"/>
                                        </p:tgtEl>
                                      </p:cBhvr>
                                    </p:animEffect>
                                    <p:anim calcmode="lin" valueType="num">
                                      <p:cBhvr>
                                        <p:cTn id="50" dur="1000" fill="hold"/>
                                        <p:tgtEl>
                                          <p:spTgt spid="18"/>
                                        </p:tgtEl>
                                        <p:attrNameLst>
                                          <p:attrName>ppt_x</p:attrName>
                                        </p:attrNameLst>
                                      </p:cBhvr>
                                      <p:tavLst>
                                        <p:tav tm="0">
                                          <p:val>
                                            <p:strVal val="#ppt_x"/>
                                          </p:val>
                                        </p:tav>
                                        <p:tav tm="100000">
                                          <p:val>
                                            <p:strVal val="#ppt_x"/>
                                          </p:val>
                                        </p:tav>
                                      </p:tavLst>
                                    </p:anim>
                                    <p:anim calcmode="lin" valueType="num">
                                      <p:cBhvr>
                                        <p:cTn id="5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nodeType="clickEffect">
                                  <p:stCondLst>
                                    <p:cond delay="0"/>
                                  </p:stCondLst>
                                  <p:childTnLst>
                                    <p:set>
                                      <p:cBhvr>
                                        <p:cTn id="55" dur="1" fill="hold">
                                          <p:stCondLst>
                                            <p:cond delay="0"/>
                                          </p:stCondLst>
                                        </p:cTn>
                                        <p:tgtEl>
                                          <p:spTgt spid="28679"/>
                                        </p:tgtEl>
                                        <p:attrNameLst>
                                          <p:attrName>style.visibility</p:attrName>
                                        </p:attrNameLst>
                                      </p:cBhvr>
                                      <p:to>
                                        <p:strVal val="visible"/>
                                      </p:to>
                                    </p:set>
                                    <p:animEffect transition="in" filter="fade">
                                      <p:cBhvr>
                                        <p:cTn id="56" dur="1000"/>
                                        <p:tgtEl>
                                          <p:spTgt spid="28679"/>
                                        </p:tgtEl>
                                      </p:cBhvr>
                                    </p:animEffect>
                                    <p:anim calcmode="lin" valueType="num">
                                      <p:cBhvr>
                                        <p:cTn id="57" dur="1000" fill="hold"/>
                                        <p:tgtEl>
                                          <p:spTgt spid="28679"/>
                                        </p:tgtEl>
                                        <p:attrNameLst>
                                          <p:attrName>ppt_x</p:attrName>
                                        </p:attrNameLst>
                                      </p:cBhvr>
                                      <p:tavLst>
                                        <p:tav tm="0">
                                          <p:val>
                                            <p:strVal val="#ppt_x"/>
                                          </p:val>
                                        </p:tav>
                                        <p:tav tm="100000">
                                          <p:val>
                                            <p:strVal val="#ppt_x"/>
                                          </p:val>
                                        </p:tav>
                                      </p:tavLst>
                                    </p:anim>
                                    <p:anim calcmode="lin" valueType="num">
                                      <p:cBhvr>
                                        <p:cTn id="58" dur="1000" fill="hold"/>
                                        <p:tgtEl>
                                          <p:spTgt spid="28679"/>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28678"/>
                                        </p:tgtEl>
                                        <p:attrNameLst>
                                          <p:attrName>style.visibility</p:attrName>
                                        </p:attrNameLst>
                                      </p:cBhvr>
                                      <p:to>
                                        <p:strVal val="visible"/>
                                      </p:to>
                                    </p:set>
                                    <p:animEffect transition="in" filter="fade">
                                      <p:cBhvr>
                                        <p:cTn id="61" dur="1000"/>
                                        <p:tgtEl>
                                          <p:spTgt spid="28678"/>
                                        </p:tgtEl>
                                      </p:cBhvr>
                                    </p:animEffect>
                                    <p:anim calcmode="lin" valueType="num">
                                      <p:cBhvr>
                                        <p:cTn id="62" dur="1000" fill="hold"/>
                                        <p:tgtEl>
                                          <p:spTgt spid="28678"/>
                                        </p:tgtEl>
                                        <p:attrNameLst>
                                          <p:attrName>ppt_x</p:attrName>
                                        </p:attrNameLst>
                                      </p:cBhvr>
                                      <p:tavLst>
                                        <p:tav tm="0">
                                          <p:val>
                                            <p:strVal val="#ppt_x"/>
                                          </p:val>
                                        </p:tav>
                                        <p:tav tm="100000">
                                          <p:val>
                                            <p:strVal val="#ppt_x"/>
                                          </p:val>
                                        </p:tav>
                                      </p:tavLst>
                                    </p:anim>
                                    <p:anim calcmode="lin" valueType="num">
                                      <p:cBhvr>
                                        <p:cTn id="63" dur="1000" fill="hold"/>
                                        <p:tgtEl>
                                          <p:spTgt spid="28678"/>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1000"/>
                                        <p:tgtEl>
                                          <p:spTgt spid="30"/>
                                        </p:tgtEl>
                                      </p:cBhvr>
                                    </p:animEffect>
                                    <p:anim calcmode="lin" valueType="num">
                                      <p:cBhvr>
                                        <p:cTn id="67" dur="1000" fill="hold"/>
                                        <p:tgtEl>
                                          <p:spTgt spid="30"/>
                                        </p:tgtEl>
                                        <p:attrNameLst>
                                          <p:attrName>ppt_x</p:attrName>
                                        </p:attrNameLst>
                                      </p:cBhvr>
                                      <p:tavLst>
                                        <p:tav tm="0">
                                          <p:val>
                                            <p:strVal val="#ppt_x"/>
                                          </p:val>
                                        </p:tav>
                                        <p:tav tm="100000">
                                          <p:val>
                                            <p:strVal val="#ppt_x"/>
                                          </p:val>
                                        </p:tav>
                                      </p:tavLst>
                                    </p:anim>
                                    <p:anim calcmode="lin" valueType="num">
                                      <p:cBhvr>
                                        <p:cTn id="68" dur="1000" fill="hold"/>
                                        <p:tgtEl>
                                          <p:spTgt spid="30"/>
                                        </p:tgtEl>
                                        <p:attrNameLst>
                                          <p:attrName>ppt_y</p:attrName>
                                        </p:attrNameLst>
                                      </p:cBhvr>
                                      <p:tavLst>
                                        <p:tav tm="0">
                                          <p:val>
                                            <p:strVal val="#ppt_y-.1"/>
                                          </p:val>
                                        </p:tav>
                                        <p:tav tm="100000">
                                          <p:val>
                                            <p:strVal val="#ppt_y"/>
                                          </p:val>
                                        </p:tav>
                                      </p:tavLst>
                                    </p:anim>
                                  </p:childTnLst>
                                </p:cTn>
                              </p:par>
                              <p:par>
                                <p:cTn id="69" presetID="47" presetClass="entr" presetSubtype="0" fill="hold" grpId="0" nodeType="withEffect">
                                  <p:stCondLst>
                                    <p:cond delay="0"/>
                                  </p:stCondLst>
                                  <p:childTnLst>
                                    <p:set>
                                      <p:cBhvr>
                                        <p:cTn id="70" dur="1" fill="hold">
                                          <p:stCondLst>
                                            <p:cond delay="0"/>
                                          </p:stCondLst>
                                        </p:cTn>
                                        <p:tgtEl>
                                          <p:spTgt spid="28680"/>
                                        </p:tgtEl>
                                        <p:attrNameLst>
                                          <p:attrName>style.visibility</p:attrName>
                                        </p:attrNameLst>
                                      </p:cBhvr>
                                      <p:to>
                                        <p:strVal val="visible"/>
                                      </p:to>
                                    </p:set>
                                    <p:animEffect transition="in" filter="fade">
                                      <p:cBhvr>
                                        <p:cTn id="71" dur="1000"/>
                                        <p:tgtEl>
                                          <p:spTgt spid="28680"/>
                                        </p:tgtEl>
                                      </p:cBhvr>
                                    </p:animEffect>
                                    <p:anim calcmode="lin" valueType="num">
                                      <p:cBhvr>
                                        <p:cTn id="72" dur="1000" fill="hold"/>
                                        <p:tgtEl>
                                          <p:spTgt spid="28680"/>
                                        </p:tgtEl>
                                        <p:attrNameLst>
                                          <p:attrName>ppt_x</p:attrName>
                                        </p:attrNameLst>
                                      </p:cBhvr>
                                      <p:tavLst>
                                        <p:tav tm="0">
                                          <p:val>
                                            <p:strVal val="#ppt_x"/>
                                          </p:val>
                                        </p:tav>
                                        <p:tav tm="100000">
                                          <p:val>
                                            <p:strVal val="#ppt_x"/>
                                          </p:val>
                                        </p:tav>
                                      </p:tavLst>
                                    </p:anim>
                                    <p:anim calcmode="lin" valueType="num">
                                      <p:cBhvr>
                                        <p:cTn id="73" dur="1000" fill="hold"/>
                                        <p:tgtEl>
                                          <p:spTgt spid="286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animBg="1"/>
      <p:bldP spid="28675" grpId="0" animBg="1"/>
      <p:bldP spid="28678" grpId="0" animBg="1"/>
      <p:bldP spid="28680" grpId="0"/>
      <p:bldP spid="28682" grpId="0"/>
      <p:bldP spid="17" grpId="0" animBg="1"/>
      <p:bldP spid="18" grpId="0" animBg="1"/>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4"/>
            <a:ext cx="9144000" cy="6858000"/>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p:cNvSpPr txBox="1"/>
          <p:nvPr/>
        </p:nvSpPr>
        <p:spPr>
          <a:xfrm>
            <a:off x="214282" y="142852"/>
            <a:ext cx="8501122" cy="523220"/>
          </a:xfrm>
          <a:prstGeom prst="rect">
            <a:avLst/>
          </a:prstGeom>
          <a:noFill/>
        </p:spPr>
        <p:txBody>
          <a:bodyPr wrap="square" rtlCol="0">
            <a:spAutoFit/>
          </a:bodyPr>
          <a:lstStyle/>
          <a:p>
            <a:r>
              <a:rPr lang="en-US" sz="2800" dirty="0" smtClean="0">
                <a:latin typeface="Gabriola" pitchFamily="82" charset="0"/>
                <a:cs typeface="Calibri"/>
              </a:rPr>
              <a:t>● Electronics</a:t>
            </a:r>
            <a:endParaRPr lang="en-US" sz="2000" dirty="0"/>
          </a:p>
        </p:txBody>
      </p:sp>
      <p:sp>
        <p:nvSpPr>
          <p:cNvPr id="6" name="Rectangle 5"/>
          <p:cNvSpPr/>
          <p:nvPr/>
        </p:nvSpPr>
        <p:spPr>
          <a:xfrm>
            <a:off x="1714480" y="1285860"/>
            <a:ext cx="5786478" cy="4500594"/>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214810" y="500042"/>
            <a:ext cx="1214446" cy="6429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tx1"/>
                </a:solidFill>
                <a:latin typeface="Gabriola" pitchFamily="82" charset="0"/>
              </a:rPr>
              <a:t>Arduino Mega</a:t>
            </a:r>
            <a:endParaRPr lang="en-US" dirty="0">
              <a:solidFill>
                <a:schemeClr val="tx1"/>
              </a:solidFill>
              <a:latin typeface="Gabriola" pitchFamily="82" charset="0"/>
            </a:endParaRPr>
          </a:p>
        </p:txBody>
      </p:sp>
      <p:sp>
        <p:nvSpPr>
          <p:cNvPr id="8" name="Rectangle 7"/>
          <p:cNvSpPr/>
          <p:nvPr/>
        </p:nvSpPr>
        <p:spPr>
          <a:xfrm>
            <a:off x="142844" y="1714488"/>
            <a:ext cx="1428760" cy="7858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Gabriola" pitchFamily="82" charset="0"/>
              </a:rPr>
              <a:t>VNH2ASP30 Motor Drive</a:t>
            </a:r>
            <a:endParaRPr lang="en-US" dirty="0">
              <a:solidFill>
                <a:schemeClr val="tx1"/>
              </a:solidFill>
              <a:latin typeface="Gabriola" pitchFamily="82" charset="0"/>
            </a:endParaRPr>
          </a:p>
        </p:txBody>
      </p:sp>
      <p:sp>
        <p:nvSpPr>
          <p:cNvPr id="9" name="Rectangle 8"/>
          <p:cNvSpPr/>
          <p:nvPr/>
        </p:nvSpPr>
        <p:spPr>
          <a:xfrm>
            <a:off x="7072330" y="500042"/>
            <a:ext cx="1357322" cy="6429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tx1"/>
                </a:solidFill>
                <a:latin typeface="Gabriola" pitchFamily="82" charset="0"/>
              </a:rPr>
              <a:t>RC Receiver</a:t>
            </a:r>
            <a:endParaRPr lang="en-US" dirty="0">
              <a:solidFill>
                <a:schemeClr val="tx1"/>
              </a:solidFill>
              <a:latin typeface="Gabriola" pitchFamily="82" charset="0"/>
            </a:endParaRPr>
          </a:p>
        </p:txBody>
      </p:sp>
      <p:sp>
        <p:nvSpPr>
          <p:cNvPr id="10" name="Rectangle 9"/>
          <p:cNvSpPr/>
          <p:nvPr/>
        </p:nvSpPr>
        <p:spPr>
          <a:xfrm>
            <a:off x="7572396" y="3929066"/>
            <a:ext cx="1428760" cy="6429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tx1"/>
                </a:solidFill>
                <a:latin typeface="Gabriola" pitchFamily="82" charset="0"/>
              </a:rPr>
              <a:t>Rotary Switches</a:t>
            </a:r>
            <a:endParaRPr lang="en-US" dirty="0">
              <a:solidFill>
                <a:schemeClr val="tx1"/>
              </a:solidFill>
              <a:latin typeface="Gabriola" pitchFamily="82" charset="0"/>
            </a:endParaRPr>
          </a:p>
        </p:txBody>
      </p:sp>
      <p:cxnSp>
        <p:nvCxnSpPr>
          <p:cNvPr id="12" name="Straight Arrow Connector 11"/>
          <p:cNvCxnSpPr>
            <a:stCxn id="8" idx="3"/>
          </p:cNvCxnSpPr>
          <p:nvPr/>
        </p:nvCxnSpPr>
        <p:spPr>
          <a:xfrm>
            <a:off x="1571604" y="2107397"/>
            <a:ext cx="1571636" cy="1321603"/>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3"/>
          </p:cNvCxnSpPr>
          <p:nvPr/>
        </p:nvCxnSpPr>
        <p:spPr>
          <a:xfrm>
            <a:off x="1571604" y="2107397"/>
            <a:ext cx="3643338" cy="2178859"/>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7" idx="2"/>
          </p:cNvCxnSpPr>
          <p:nvPr/>
        </p:nvCxnSpPr>
        <p:spPr>
          <a:xfrm rot="16200000" flipH="1">
            <a:off x="4054073" y="1910943"/>
            <a:ext cx="1714514" cy="178595"/>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10800000" flipV="1">
            <a:off x="6500826" y="1142984"/>
            <a:ext cx="1285884" cy="1000132"/>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714480" y="5929330"/>
            <a:ext cx="5786478" cy="461665"/>
          </a:xfrm>
          <a:prstGeom prst="rect">
            <a:avLst/>
          </a:prstGeom>
          <a:noFill/>
        </p:spPr>
        <p:txBody>
          <a:bodyPr wrap="square" rtlCol="0">
            <a:spAutoFit/>
          </a:bodyPr>
          <a:lstStyle/>
          <a:p>
            <a:pPr algn="ctr"/>
            <a:r>
              <a:rPr lang="en-IN" sz="2400" dirty="0" smtClean="0">
                <a:latin typeface="Gabriola" pitchFamily="82" charset="0"/>
              </a:rPr>
              <a:t>Figure 11. Electronics Box</a:t>
            </a:r>
            <a:endParaRPr lang="en-US" dirty="0">
              <a:latin typeface="Gabriola"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dissolve">
                                      <p:cBhvr>
                                        <p:cTn id="33" dur="500"/>
                                        <p:tgtEl>
                                          <p:spTgt spid="9"/>
                                        </p:tgtEl>
                                      </p:cBhvr>
                                    </p:animEffect>
                                  </p:childTnLst>
                                </p:cTn>
                              </p:par>
                              <p:par>
                                <p:cTn id="34" presetID="9"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4"/>
            <a:ext cx="9144000" cy="6858000"/>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TextBox 2"/>
          <p:cNvSpPr txBox="1"/>
          <p:nvPr/>
        </p:nvSpPr>
        <p:spPr>
          <a:xfrm>
            <a:off x="0" y="130710"/>
            <a:ext cx="9144000" cy="1015663"/>
          </a:xfrm>
          <a:prstGeom prst="rect">
            <a:avLst/>
          </a:prstGeom>
          <a:noFill/>
        </p:spPr>
        <p:txBody>
          <a:bodyPr wrap="square" rtlCol="0">
            <a:spAutoFit/>
          </a:bodyPr>
          <a:lstStyle/>
          <a:p>
            <a:pPr algn="ctr"/>
            <a:r>
              <a:rPr lang="en-IN" sz="6000" dirty="0" smtClean="0">
                <a:latin typeface="Gabriola" pitchFamily="82" charset="0"/>
              </a:rPr>
              <a:t>Working Exoskeleton</a:t>
            </a:r>
            <a:endParaRPr lang="en-US" dirty="0">
              <a:latin typeface="Gabriola" pitchFamily="82" charset="0"/>
            </a:endParaRPr>
          </a:p>
        </p:txBody>
      </p:sp>
      <p:pic>
        <p:nvPicPr>
          <p:cNvPr id="4" name="Walking 1.mp4">
            <a:hlinkClick r:id="" action="ppaction://media"/>
          </p:cNvPr>
          <p:cNvPicPr>
            <a:picLocks noRot="1" noChangeAspect="1"/>
          </p:cNvPicPr>
          <p:nvPr>
            <a:videoFile r:link="rId1"/>
          </p:nvPr>
        </p:nvPicPr>
        <p:blipFill>
          <a:blip r:embed="rId4"/>
          <a:stretch>
            <a:fillRect/>
          </a:stretch>
        </p:blipFill>
        <p:spPr>
          <a:xfrm>
            <a:off x="571472" y="1157310"/>
            <a:ext cx="7929618" cy="548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4"/>
            <a:ext cx="9144000" cy="6858000"/>
          </a:xfrm>
          <a:prstGeom prst="rect">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TextBox 2"/>
          <p:cNvSpPr txBox="1"/>
          <p:nvPr/>
        </p:nvSpPr>
        <p:spPr>
          <a:xfrm>
            <a:off x="142844" y="59272"/>
            <a:ext cx="8786874" cy="523220"/>
          </a:xfrm>
          <a:prstGeom prst="rect">
            <a:avLst/>
          </a:prstGeom>
          <a:noFill/>
        </p:spPr>
        <p:txBody>
          <a:bodyPr wrap="square" rtlCol="0">
            <a:spAutoFit/>
          </a:bodyPr>
          <a:lstStyle/>
          <a:p>
            <a:r>
              <a:rPr lang="en-IN" sz="2800" dirty="0" smtClean="0">
                <a:latin typeface="Gabriola" pitchFamily="82" charset="0"/>
                <a:cs typeface="Calibri"/>
              </a:rPr>
              <a:t>● Walking </a:t>
            </a:r>
            <a:r>
              <a:rPr lang="en-IN" sz="2800" dirty="0">
                <a:latin typeface="Gabriola" pitchFamily="82" charset="0"/>
                <a:cs typeface="Calibri"/>
              </a:rPr>
              <a:t>W</a:t>
            </a:r>
            <a:r>
              <a:rPr lang="en-IN" sz="2800" dirty="0" smtClean="0">
                <a:latin typeface="Gabriola" pitchFamily="82" charset="0"/>
                <a:cs typeface="Calibri"/>
              </a:rPr>
              <a:t>ith The Exoskeleton</a:t>
            </a:r>
            <a:endParaRPr lang="en-US" dirty="0">
              <a:latin typeface="Gabriola" pitchFamily="82" charset="0"/>
            </a:endParaRPr>
          </a:p>
        </p:txBody>
      </p:sp>
      <p:pic>
        <p:nvPicPr>
          <p:cNvPr id="4" name="Walking 2.mp4">
            <a:hlinkClick r:id="" action="ppaction://media"/>
          </p:cNvPr>
          <p:cNvPicPr>
            <a:picLocks noRot="1" noChangeAspect="1"/>
          </p:cNvPicPr>
          <p:nvPr>
            <a:videoFile r:link="rId1"/>
          </p:nvPr>
        </p:nvPicPr>
        <p:blipFill>
          <a:blip r:embed="rId4"/>
          <a:stretch>
            <a:fillRect/>
          </a:stretch>
        </p:blipFill>
        <p:spPr>
          <a:xfrm>
            <a:off x="785786" y="1428736"/>
            <a:ext cx="7500990" cy="4214842"/>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4"/>
            <a:ext cx="9144000" cy="6858000"/>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TextBox 2"/>
          <p:cNvSpPr txBox="1"/>
          <p:nvPr/>
        </p:nvSpPr>
        <p:spPr>
          <a:xfrm>
            <a:off x="0" y="142852"/>
            <a:ext cx="9144000" cy="1015663"/>
          </a:xfrm>
          <a:prstGeom prst="rect">
            <a:avLst/>
          </a:prstGeom>
          <a:noFill/>
        </p:spPr>
        <p:txBody>
          <a:bodyPr wrap="square" rtlCol="0">
            <a:spAutoFit/>
          </a:bodyPr>
          <a:lstStyle/>
          <a:p>
            <a:pPr algn="ctr"/>
            <a:r>
              <a:rPr lang="en-IN" sz="6000" dirty="0" smtClean="0">
                <a:latin typeface="Gabriola" pitchFamily="82" charset="0"/>
                <a:cs typeface="Calibri"/>
              </a:rPr>
              <a:t>Future Scope</a:t>
            </a:r>
            <a:endParaRPr lang="en-US" dirty="0"/>
          </a:p>
        </p:txBody>
      </p:sp>
      <p:sp>
        <p:nvSpPr>
          <p:cNvPr id="4" name="TextBox 3"/>
          <p:cNvSpPr txBox="1"/>
          <p:nvPr/>
        </p:nvSpPr>
        <p:spPr>
          <a:xfrm>
            <a:off x="285720" y="1285860"/>
            <a:ext cx="8501122" cy="369332"/>
          </a:xfrm>
          <a:prstGeom prst="rect">
            <a:avLst/>
          </a:prstGeom>
          <a:noFill/>
        </p:spPr>
        <p:txBody>
          <a:bodyPr wrap="square" rtlCol="0">
            <a:spAutoFit/>
          </a:bodyPr>
          <a:lstStyle/>
          <a:p>
            <a:endParaRPr lang="en-US" dirty="0"/>
          </a:p>
        </p:txBody>
      </p:sp>
      <p:sp>
        <p:nvSpPr>
          <p:cNvPr id="6" name="TextBox 5"/>
          <p:cNvSpPr txBox="1"/>
          <p:nvPr/>
        </p:nvSpPr>
        <p:spPr>
          <a:xfrm>
            <a:off x="357158" y="1512878"/>
            <a:ext cx="8501122" cy="3416320"/>
          </a:xfrm>
          <a:prstGeom prst="rect">
            <a:avLst/>
          </a:prstGeom>
          <a:noFill/>
        </p:spPr>
        <p:txBody>
          <a:bodyPr wrap="square" rtlCol="0">
            <a:spAutoFit/>
          </a:bodyPr>
          <a:lstStyle/>
          <a:p>
            <a:pPr algn="just"/>
            <a:r>
              <a:rPr lang="en-IN" sz="2400" dirty="0" smtClean="0">
                <a:latin typeface="Gabriola" pitchFamily="82" charset="0"/>
                <a:cs typeface="Calibri"/>
              </a:rPr>
              <a:t>● Presented </a:t>
            </a:r>
            <a:r>
              <a:rPr lang="en-IN" sz="2400" dirty="0">
                <a:latin typeface="Gabriola" pitchFamily="82" charset="0"/>
                <a:cs typeface="Calibri"/>
              </a:rPr>
              <a:t>e</a:t>
            </a:r>
            <a:r>
              <a:rPr lang="en-IN" sz="2400" dirty="0" smtClean="0">
                <a:latin typeface="Gabriola" pitchFamily="82" charset="0"/>
                <a:cs typeface="Calibri"/>
              </a:rPr>
              <a:t>xoskeleton works on the predefined gait trajectory in upcoming RoboFest GujCost committee can expect to see adaptive gait trajectory according to terrain on which exoskeleton going to walk by using the trajectory optimization techniques.</a:t>
            </a:r>
          </a:p>
          <a:p>
            <a:pPr algn="just"/>
            <a:endParaRPr lang="en-IN" sz="2400" dirty="0" smtClean="0">
              <a:latin typeface="Gabriola" pitchFamily="82" charset="0"/>
              <a:cs typeface="Calibri"/>
            </a:endParaRPr>
          </a:p>
          <a:p>
            <a:pPr algn="just"/>
            <a:r>
              <a:rPr lang="en-IN" sz="2400" dirty="0" smtClean="0">
                <a:latin typeface="Gabriola" pitchFamily="82" charset="0"/>
                <a:cs typeface="Calibri"/>
              </a:rPr>
              <a:t>● Presented exoskeleton consists of aluminium designed spur gears more futuristic gearbox options are “metal designed” harmonic drive gearbox and cycloidal gearbox.</a:t>
            </a:r>
          </a:p>
          <a:p>
            <a:pPr algn="just"/>
            <a:endParaRPr lang="en-IN" sz="2400" dirty="0" smtClean="0">
              <a:latin typeface="Gabriola" pitchFamily="82" charset="0"/>
              <a:cs typeface="Calibri"/>
            </a:endParaRPr>
          </a:p>
          <a:p>
            <a:pPr algn="just"/>
            <a:r>
              <a:rPr lang="en-IN" sz="2400" dirty="0" smtClean="0">
                <a:latin typeface="Gabriola" pitchFamily="82" charset="0"/>
                <a:cs typeface="Calibri"/>
              </a:rPr>
              <a:t>● It’s also possible to integrate computer vision technique with the trajectory optimization technique to achieve adaptive  gait trajectory</a:t>
            </a:r>
            <a:r>
              <a:rPr lang="en-IN" dirty="0" smtClean="0">
                <a:cs typeface="Calibri"/>
              </a:rPr>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1000"/>
                                        <p:tgtEl>
                                          <p:spTgt spid="6">
                                            <p:txEl>
                                              <p:pRg st="4" end="4"/>
                                            </p:txEl>
                                          </p:spTgt>
                                        </p:tgtEl>
                                      </p:cBhvr>
                                    </p:animEffect>
                                    <p:anim calcmode="lin" valueType="num">
                                      <p:cBhvr>
                                        <p:cTn id="2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4"/>
            <a:ext cx="9144000" cy="6858000"/>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TextBox 2"/>
          <p:cNvSpPr txBox="1"/>
          <p:nvPr/>
        </p:nvSpPr>
        <p:spPr>
          <a:xfrm>
            <a:off x="0" y="142852"/>
            <a:ext cx="9144000" cy="1015663"/>
          </a:xfrm>
          <a:prstGeom prst="rect">
            <a:avLst/>
          </a:prstGeom>
          <a:noFill/>
        </p:spPr>
        <p:txBody>
          <a:bodyPr wrap="square" rtlCol="0">
            <a:spAutoFit/>
          </a:bodyPr>
          <a:lstStyle/>
          <a:p>
            <a:pPr algn="ctr"/>
            <a:r>
              <a:rPr lang="en-IN" sz="6000" dirty="0" smtClean="0">
                <a:latin typeface="Gabriola" pitchFamily="82" charset="0"/>
                <a:cs typeface="Calibri"/>
              </a:rPr>
              <a:t>References</a:t>
            </a:r>
            <a:endParaRPr lang="en-US" dirty="0"/>
          </a:p>
        </p:txBody>
      </p:sp>
      <p:sp>
        <p:nvSpPr>
          <p:cNvPr id="4" name="TextBox 3"/>
          <p:cNvSpPr txBox="1"/>
          <p:nvPr/>
        </p:nvSpPr>
        <p:spPr>
          <a:xfrm>
            <a:off x="500034" y="1142984"/>
            <a:ext cx="8143932" cy="5324535"/>
          </a:xfrm>
          <a:prstGeom prst="rect">
            <a:avLst/>
          </a:prstGeom>
          <a:noFill/>
        </p:spPr>
        <p:txBody>
          <a:bodyPr wrap="square" rtlCol="0">
            <a:spAutoFit/>
          </a:bodyPr>
          <a:lstStyle/>
          <a:p>
            <a:pPr algn="just"/>
            <a:r>
              <a:rPr lang="en-US" sz="2000" u="sng" dirty="0" smtClean="0">
                <a:latin typeface="Gabriola" pitchFamily="82" charset="0"/>
                <a:cs typeface="Calibri"/>
                <a:hlinkClick r:id="rId3"/>
              </a:rPr>
              <a:t>● </a:t>
            </a:r>
            <a:r>
              <a:rPr lang="en-US" sz="2000" u="sng" dirty="0">
                <a:latin typeface="Gabriola" pitchFamily="82" charset="0"/>
                <a:hlinkClick r:id="rId3"/>
              </a:rPr>
              <a:t>A. B. </a:t>
            </a:r>
            <a:r>
              <a:rPr lang="en-US" sz="2000" u="sng" dirty="0" err="1">
                <a:latin typeface="Gabriola" pitchFamily="82" charset="0"/>
                <a:hlinkClick r:id="rId3"/>
              </a:rPr>
              <a:t>Zoss</a:t>
            </a:r>
            <a:r>
              <a:rPr lang="en-US" sz="2000" u="sng" dirty="0">
                <a:latin typeface="Gabriola" pitchFamily="82" charset="0"/>
                <a:hlinkClick r:id="rId3"/>
              </a:rPr>
              <a:t>, H. </a:t>
            </a:r>
            <a:r>
              <a:rPr lang="en-US" sz="2000" u="sng" dirty="0" err="1">
                <a:latin typeface="Gabriola" pitchFamily="82" charset="0"/>
                <a:hlinkClick r:id="rId3"/>
              </a:rPr>
              <a:t>Kazerooni</a:t>
            </a:r>
            <a:r>
              <a:rPr lang="en-US" sz="2000" u="sng" dirty="0">
                <a:latin typeface="Gabriola" pitchFamily="82" charset="0"/>
                <a:hlinkClick r:id="rId3"/>
              </a:rPr>
              <a:t> and A. Chu, "Biomechanical design of the Berkeley lower extremity exoskeleton (BLEEX)," in </a:t>
            </a:r>
            <a:r>
              <a:rPr lang="en-US" sz="2000" i="1" u="sng" dirty="0">
                <a:latin typeface="Gabriola" pitchFamily="82" charset="0"/>
                <a:hlinkClick r:id="rId3"/>
              </a:rPr>
              <a:t>IEEE/ASME Transactions on </a:t>
            </a:r>
            <a:r>
              <a:rPr lang="en-US" sz="2000" i="1" u="sng" dirty="0" err="1">
                <a:latin typeface="Gabriola" pitchFamily="82" charset="0"/>
                <a:hlinkClick r:id="rId3"/>
              </a:rPr>
              <a:t>Mechatronics</a:t>
            </a:r>
            <a:r>
              <a:rPr lang="en-US" sz="2000" u="sng" dirty="0">
                <a:latin typeface="Gabriola" pitchFamily="82" charset="0"/>
                <a:hlinkClick r:id="rId3"/>
              </a:rPr>
              <a:t>, vol. 11, no. 2, pp. 128-138, April 2006, </a:t>
            </a:r>
            <a:r>
              <a:rPr lang="en-US" sz="2000" u="sng" dirty="0" err="1">
                <a:latin typeface="Gabriola" pitchFamily="82" charset="0"/>
                <a:hlinkClick r:id="rId3"/>
              </a:rPr>
              <a:t>doi</a:t>
            </a:r>
            <a:r>
              <a:rPr lang="en-US" sz="2000" u="sng" dirty="0">
                <a:latin typeface="Gabriola" pitchFamily="82" charset="0"/>
                <a:hlinkClick r:id="rId3"/>
              </a:rPr>
              <a:t>: 10.1109/TMECH.2006.871087</a:t>
            </a:r>
            <a:r>
              <a:rPr lang="en-US" sz="2000" u="sng" dirty="0" smtClean="0">
                <a:latin typeface="Gabriola" pitchFamily="82" charset="0"/>
                <a:hlinkClick r:id="rId3"/>
              </a:rPr>
              <a:t>.</a:t>
            </a:r>
            <a:endParaRPr lang="en-US" sz="2000" u="sng" dirty="0" smtClean="0">
              <a:latin typeface="Gabriola" pitchFamily="82" charset="0"/>
            </a:endParaRPr>
          </a:p>
          <a:p>
            <a:pPr algn="just"/>
            <a:r>
              <a:rPr lang="en-US" sz="2000" u="sng" dirty="0" smtClean="0">
                <a:latin typeface="Gabriola" pitchFamily="82" charset="0"/>
                <a:cs typeface="Calibri"/>
                <a:hlinkClick r:id="rId4"/>
              </a:rPr>
              <a:t>● </a:t>
            </a:r>
            <a:r>
              <a:rPr lang="en-US" sz="2000" u="sng" dirty="0" smtClean="0">
                <a:latin typeface="Gabriola" pitchFamily="82" charset="0"/>
                <a:hlinkClick r:id="rId4"/>
              </a:rPr>
              <a:t>Herr </a:t>
            </a:r>
            <a:r>
              <a:rPr lang="en-US" sz="2000" u="sng" dirty="0">
                <a:latin typeface="Gabriola" pitchFamily="82" charset="0"/>
                <a:hlinkClick r:id="rId4"/>
              </a:rPr>
              <a:t>H. Exoskeletons and </a:t>
            </a:r>
            <a:r>
              <a:rPr lang="en-US" sz="2000" u="sng" dirty="0" err="1">
                <a:latin typeface="Gabriola" pitchFamily="82" charset="0"/>
                <a:hlinkClick r:id="rId4"/>
              </a:rPr>
              <a:t>orthoses</a:t>
            </a:r>
            <a:r>
              <a:rPr lang="en-US" sz="2000" u="sng" dirty="0">
                <a:latin typeface="Gabriola" pitchFamily="82" charset="0"/>
                <a:hlinkClick r:id="rId4"/>
              </a:rPr>
              <a:t>: classification, design challenges and future directions. Journal of </a:t>
            </a:r>
            <a:r>
              <a:rPr lang="en-US" sz="2000" u="sng" dirty="0" err="1">
                <a:latin typeface="Gabriola" pitchFamily="82" charset="0"/>
                <a:hlinkClick r:id="rId4"/>
              </a:rPr>
              <a:t>neuroengineering</a:t>
            </a:r>
            <a:r>
              <a:rPr lang="en-US" sz="2000" u="sng" dirty="0">
                <a:latin typeface="Gabriola" pitchFamily="82" charset="0"/>
                <a:hlinkClick r:id="rId4"/>
              </a:rPr>
              <a:t> and rehabilitation. 2009 Dec;6(1):1-9</a:t>
            </a:r>
            <a:r>
              <a:rPr lang="en-US" sz="2000" u="sng" dirty="0" smtClean="0">
                <a:latin typeface="Gabriola" pitchFamily="82" charset="0"/>
                <a:hlinkClick r:id="rId4"/>
              </a:rPr>
              <a:t>.</a:t>
            </a:r>
            <a:endParaRPr lang="en-US" sz="2000" u="sng" dirty="0" smtClean="0">
              <a:latin typeface="Gabriola" pitchFamily="82" charset="0"/>
            </a:endParaRPr>
          </a:p>
          <a:p>
            <a:pPr algn="just"/>
            <a:r>
              <a:rPr lang="en-US" sz="2000" u="sng" dirty="0" smtClean="0">
                <a:latin typeface="Gabriola" pitchFamily="82" charset="0"/>
                <a:cs typeface="Calibri"/>
                <a:hlinkClick r:id="rId5"/>
              </a:rPr>
              <a:t>● </a:t>
            </a:r>
            <a:r>
              <a:rPr lang="en-US" sz="2000" u="sng" dirty="0" smtClean="0">
                <a:latin typeface="Gabriola" pitchFamily="82" charset="0"/>
                <a:hlinkClick r:id="rId5"/>
              </a:rPr>
              <a:t>Del-</a:t>
            </a:r>
            <a:r>
              <a:rPr lang="en-US" sz="2000" u="sng" dirty="0" err="1" smtClean="0">
                <a:latin typeface="Gabriola" pitchFamily="82" charset="0"/>
                <a:hlinkClick r:id="rId5"/>
              </a:rPr>
              <a:t>Ama</a:t>
            </a:r>
            <a:r>
              <a:rPr lang="en-US" sz="2000" u="sng" dirty="0" smtClean="0">
                <a:latin typeface="Gabriola" pitchFamily="82" charset="0"/>
                <a:hlinkClick r:id="rId5"/>
              </a:rPr>
              <a:t> </a:t>
            </a:r>
            <a:r>
              <a:rPr lang="en-US" sz="2000" u="sng" dirty="0">
                <a:latin typeface="Gabriola" pitchFamily="82" charset="0"/>
                <a:hlinkClick r:id="rId5"/>
              </a:rPr>
              <a:t>AJ, </a:t>
            </a:r>
            <a:r>
              <a:rPr lang="en-US" sz="2000" u="sng" dirty="0" err="1">
                <a:latin typeface="Gabriola" pitchFamily="82" charset="0"/>
                <a:hlinkClick r:id="rId5"/>
              </a:rPr>
              <a:t>Koutsou</a:t>
            </a:r>
            <a:r>
              <a:rPr lang="en-US" sz="2000" u="sng" dirty="0">
                <a:latin typeface="Gabriola" pitchFamily="82" charset="0"/>
                <a:hlinkClick r:id="rId5"/>
              </a:rPr>
              <a:t> AD, Moreno JC, De-Los-Reyes A, Gil-</a:t>
            </a:r>
            <a:r>
              <a:rPr lang="en-US" sz="2000" u="sng" dirty="0" err="1">
                <a:latin typeface="Gabriola" pitchFamily="82" charset="0"/>
                <a:hlinkClick r:id="rId5"/>
              </a:rPr>
              <a:t>Agudo</a:t>
            </a:r>
            <a:r>
              <a:rPr lang="en-US" sz="2000" u="sng" dirty="0">
                <a:latin typeface="Gabriola" pitchFamily="82" charset="0"/>
                <a:hlinkClick r:id="rId5"/>
              </a:rPr>
              <a:t> Á, Pons JL. Review of hybrid exoskeletons to restore gait following spinal cord injury. Journal of Rehabilitation Research &amp; Development. 2012 Jul 1;49(4</a:t>
            </a:r>
            <a:r>
              <a:rPr lang="en-US" sz="2000" u="sng" dirty="0" smtClean="0">
                <a:latin typeface="Gabriola" pitchFamily="82" charset="0"/>
                <a:hlinkClick r:id="rId5"/>
              </a:rPr>
              <a:t>).</a:t>
            </a:r>
            <a:endParaRPr lang="en-US" sz="2000" u="sng" dirty="0" smtClean="0">
              <a:latin typeface="Gabriola" pitchFamily="82" charset="0"/>
            </a:endParaRPr>
          </a:p>
          <a:p>
            <a:pPr algn="just"/>
            <a:r>
              <a:rPr lang="en-US" sz="2000" u="sng" dirty="0" smtClean="0">
                <a:latin typeface="Gabriola" pitchFamily="82" charset="0"/>
                <a:cs typeface="Calibri"/>
                <a:hlinkClick r:id="rId6"/>
              </a:rPr>
              <a:t>● </a:t>
            </a:r>
            <a:r>
              <a:rPr lang="en-US" sz="2000" u="sng" dirty="0" err="1">
                <a:latin typeface="Gabriola" pitchFamily="82" charset="0"/>
                <a:hlinkClick r:id="rId6"/>
              </a:rPr>
              <a:t>Nandeppagoudar</a:t>
            </a:r>
            <a:r>
              <a:rPr lang="en-US" sz="2000" u="sng" dirty="0">
                <a:latin typeface="Gabriola" pitchFamily="82" charset="0"/>
                <a:hlinkClick r:id="rId6"/>
              </a:rPr>
              <a:t> SB, </a:t>
            </a:r>
            <a:r>
              <a:rPr lang="en-US" sz="2000" u="sng" dirty="0" err="1">
                <a:latin typeface="Gabriola" pitchFamily="82" charset="0"/>
                <a:hlinkClick r:id="rId6"/>
              </a:rPr>
              <a:t>Shaikh</a:t>
            </a:r>
            <a:r>
              <a:rPr lang="en-US" sz="2000" u="sng" dirty="0">
                <a:latin typeface="Gabriola" pitchFamily="82" charset="0"/>
                <a:hlinkClick r:id="rId6"/>
              </a:rPr>
              <a:t> SN, </a:t>
            </a:r>
            <a:r>
              <a:rPr lang="en-US" sz="2000" u="sng" dirty="0" err="1">
                <a:latin typeface="Gabriola" pitchFamily="82" charset="0"/>
                <a:hlinkClick r:id="rId6"/>
              </a:rPr>
              <a:t>Gote</a:t>
            </a:r>
            <a:r>
              <a:rPr lang="en-US" sz="2000" u="sng" dirty="0">
                <a:latin typeface="Gabriola" pitchFamily="82" charset="0"/>
                <a:hlinkClick r:id="rId6"/>
              </a:rPr>
              <a:t> SR, More SP, </a:t>
            </a:r>
            <a:r>
              <a:rPr lang="en-US" sz="2000" u="sng" dirty="0" err="1">
                <a:latin typeface="Gabriola" pitchFamily="82" charset="0"/>
                <a:hlinkClick r:id="rId6"/>
              </a:rPr>
              <a:t>Chaudhari</a:t>
            </a:r>
            <a:r>
              <a:rPr lang="en-US" sz="2000" u="sng" dirty="0">
                <a:latin typeface="Gabriola" pitchFamily="82" charset="0"/>
                <a:hlinkClick r:id="rId6"/>
              </a:rPr>
              <a:t> AS, </a:t>
            </a:r>
            <a:r>
              <a:rPr lang="en-US" sz="2000" u="sng" dirty="0" err="1">
                <a:latin typeface="Gabriola" pitchFamily="82" charset="0"/>
                <a:hlinkClick r:id="rId6"/>
              </a:rPr>
              <a:t>Borse</a:t>
            </a:r>
            <a:r>
              <a:rPr lang="en-US" sz="2000" u="sng" dirty="0">
                <a:latin typeface="Gabriola" pitchFamily="82" charset="0"/>
                <a:hlinkClick r:id="rId6"/>
              </a:rPr>
              <a:t> NR, </a:t>
            </a:r>
            <a:r>
              <a:rPr lang="en-US" sz="2000" u="sng" dirty="0" err="1">
                <a:latin typeface="Gabriola" pitchFamily="82" charset="0"/>
                <a:hlinkClick r:id="rId6"/>
              </a:rPr>
              <a:t>Gawande</a:t>
            </a:r>
            <a:r>
              <a:rPr lang="en-US" sz="2000" u="sng" dirty="0">
                <a:latin typeface="Gabriola" pitchFamily="82" charset="0"/>
                <a:hlinkClick r:id="rId6"/>
              </a:rPr>
              <a:t> SH. Design and numerical analysis of optimized planetary gear box. In6th National Conference RDME (17-18 March 2017). DOI 2017 (Vol. 10, pp. 1684-17010030511</a:t>
            </a:r>
            <a:r>
              <a:rPr lang="en-US" sz="2000" u="sng" dirty="0" smtClean="0">
                <a:latin typeface="Gabriola" pitchFamily="82" charset="0"/>
                <a:hlinkClick r:id="rId6"/>
              </a:rPr>
              <a:t>).</a:t>
            </a:r>
            <a:endParaRPr lang="en-US" sz="2000" u="sng" dirty="0" smtClean="0">
              <a:latin typeface="Gabriola" pitchFamily="82" charset="0"/>
            </a:endParaRPr>
          </a:p>
          <a:p>
            <a:pPr algn="just"/>
            <a:r>
              <a:rPr lang="en-US" sz="2000" u="sng" dirty="0" smtClean="0">
                <a:latin typeface="Gabriola" pitchFamily="82" charset="0"/>
                <a:cs typeface="Calibri"/>
                <a:hlinkClick r:id="rId7"/>
              </a:rPr>
              <a:t>● </a:t>
            </a:r>
            <a:r>
              <a:rPr lang="en-US" sz="2000" u="sng" dirty="0" err="1">
                <a:latin typeface="Gabriola" pitchFamily="82" charset="0"/>
                <a:hlinkClick r:id="rId7"/>
              </a:rPr>
              <a:t>Pirjade</a:t>
            </a:r>
            <a:r>
              <a:rPr lang="en-US" sz="2000" u="sng" dirty="0">
                <a:latin typeface="Gabriola" pitchFamily="82" charset="0"/>
                <a:hlinkClick r:id="rId7"/>
              </a:rPr>
              <a:t> YM, </a:t>
            </a:r>
            <a:r>
              <a:rPr lang="en-US" sz="2000" u="sng" dirty="0" err="1">
                <a:latin typeface="Gabriola" pitchFamily="82" charset="0"/>
                <a:hlinkClick r:id="rId7"/>
              </a:rPr>
              <a:t>Kotkar</a:t>
            </a:r>
            <a:r>
              <a:rPr lang="en-US" sz="2000" u="sng" dirty="0">
                <a:latin typeface="Gabriola" pitchFamily="82" charset="0"/>
                <a:hlinkClick r:id="rId7"/>
              </a:rPr>
              <a:t> AU, </a:t>
            </a:r>
            <a:r>
              <a:rPr lang="en-US" sz="2000" u="sng" dirty="0" err="1">
                <a:latin typeface="Gabriola" pitchFamily="82" charset="0"/>
                <a:hlinkClick r:id="rId7"/>
              </a:rPr>
              <a:t>Patwardhan</a:t>
            </a:r>
            <a:r>
              <a:rPr lang="en-US" sz="2000" u="sng" dirty="0">
                <a:latin typeface="Gabriola" pitchFamily="82" charset="0"/>
                <a:hlinkClick r:id="rId7"/>
              </a:rPr>
              <a:t> NM, </a:t>
            </a:r>
            <a:r>
              <a:rPr lang="en-US" sz="2000" u="sng" dirty="0" err="1">
                <a:latin typeface="Gabriola" pitchFamily="82" charset="0"/>
                <a:hlinkClick r:id="rId7"/>
              </a:rPr>
              <a:t>Londhe</a:t>
            </a:r>
            <a:r>
              <a:rPr lang="en-US" sz="2000" u="sng" dirty="0">
                <a:latin typeface="Gabriola" pitchFamily="82" charset="0"/>
                <a:hlinkClick r:id="rId7"/>
              </a:rPr>
              <a:t> DR, </a:t>
            </a:r>
            <a:r>
              <a:rPr lang="en-US" sz="2000" u="sng" dirty="0" err="1">
                <a:latin typeface="Gabriola" pitchFamily="82" charset="0"/>
                <a:hlinkClick r:id="rId7"/>
              </a:rPr>
              <a:t>Shelke</a:t>
            </a:r>
            <a:r>
              <a:rPr lang="en-US" sz="2000" u="sng" dirty="0">
                <a:latin typeface="Gabriola" pitchFamily="82" charset="0"/>
                <a:hlinkClick r:id="rId7"/>
              </a:rPr>
              <a:t> TP, </a:t>
            </a:r>
            <a:r>
              <a:rPr lang="en-US" sz="2000" u="sng" dirty="0" err="1">
                <a:latin typeface="Gabriola" pitchFamily="82" charset="0"/>
                <a:hlinkClick r:id="rId7"/>
              </a:rPr>
              <a:t>Ohol</a:t>
            </a:r>
            <a:r>
              <a:rPr lang="en-US" sz="2000" u="sng" dirty="0">
                <a:latin typeface="Gabriola" pitchFamily="82" charset="0"/>
                <a:hlinkClick r:id="rId7"/>
              </a:rPr>
              <a:t> SS. Human Assistive Lower Limb Exoskeleton. Asian Journal For Convergence In Technology (AJCT) ISSN-2350-1146. 2019 Nov 1;5(2</a:t>
            </a:r>
            <a:r>
              <a:rPr lang="en-US" sz="2000" u="sng" dirty="0" smtClean="0">
                <a:latin typeface="Gabriola" pitchFamily="82" charset="0"/>
                <a:hlinkClick r:id="rId7"/>
              </a:rPr>
              <a:t>).</a:t>
            </a:r>
            <a:endParaRPr lang="en-US" sz="2000" u="sng" dirty="0" smtClean="0">
              <a:latin typeface="Gabriola" pitchFamily="82" charset="0"/>
            </a:endParaRPr>
          </a:p>
          <a:p>
            <a:pPr algn="just"/>
            <a:r>
              <a:rPr lang="en-US" sz="2000" u="sng" dirty="0" smtClean="0">
                <a:latin typeface="Gabriola" pitchFamily="82" charset="0"/>
                <a:cs typeface="Calibri"/>
                <a:hlinkClick r:id="rId8"/>
              </a:rPr>
              <a:t>● </a:t>
            </a:r>
            <a:r>
              <a:rPr lang="en-US" sz="2000" u="sng" dirty="0" err="1">
                <a:latin typeface="Gabriola" pitchFamily="82" charset="0"/>
                <a:hlinkClick r:id="rId8"/>
              </a:rPr>
              <a:t>Pirjade</a:t>
            </a:r>
            <a:r>
              <a:rPr lang="en-US" sz="2000" u="sng" dirty="0">
                <a:latin typeface="Gabriola" pitchFamily="82" charset="0"/>
                <a:hlinkClick r:id="rId8"/>
              </a:rPr>
              <a:t> YM, </a:t>
            </a:r>
            <a:r>
              <a:rPr lang="en-US" sz="2000" u="sng" dirty="0" err="1">
                <a:latin typeface="Gabriola" pitchFamily="82" charset="0"/>
                <a:hlinkClick r:id="rId8"/>
              </a:rPr>
              <a:t>Londhe</a:t>
            </a:r>
            <a:r>
              <a:rPr lang="en-US" sz="2000" u="sng" dirty="0">
                <a:latin typeface="Gabriola" pitchFamily="82" charset="0"/>
                <a:hlinkClick r:id="rId8"/>
              </a:rPr>
              <a:t> DR, </a:t>
            </a:r>
            <a:r>
              <a:rPr lang="en-US" sz="2000" u="sng" dirty="0" err="1">
                <a:latin typeface="Gabriola" pitchFamily="82" charset="0"/>
                <a:hlinkClick r:id="rId8"/>
              </a:rPr>
              <a:t>Patwardhan</a:t>
            </a:r>
            <a:r>
              <a:rPr lang="en-US" sz="2000" u="sng" dirty="0">
                <a:latin typeface="Gabriola" pitchFamily="82" charset="0"/>
                <a:hlinkClick r:id="rId8"/>
              </a:rPr>
              <a:t> NM, </a:t>
            </a:r>
            <a:r>
              <a:rPr lang="en-US" sz="2000" u="sng" dirty="0" err="1">
                <a:latin typeface="Gabriola" pitchFamily="82" charset="0"/>
                <a:hlinkClick r:id="rId8"/>
              </a:rPr>
              <a:t>Kotkar</a:t>
            </a:r>
            <a:r>
              <a:rPr lang="en-US" sz="2000" u="sng" dirty="0">
                <a:latin typeface="Gabriola" pitchFamily="82" charset="0"/>
                <a:hlinkClick r:id="rId8"/>
              </a:rPr>
              <a:t> AU, </a:t>
            </a:r>
            <a:r>
              <a:rPr lang="en-US" sz="2000" u="sng" dirty="0" err="1">
                <a:latin typeface="Gabriola" pitchFamily="82" charset="0"/>
                <a:hlinkClick r:id="rId8"/>
              </a:rPr>
              <a:t>Shelke</a:t>
            </a:r>
            <a:r>
              <a:rPr lang="en-US" sz="2000" u="sng" dirty="0">
                <a:latin typeface="Gabriola" pitchFamily="82" charset="0"/>
                <a:hlinkClick r:id="rId8"/>
              </a:rPr>
              <a:t> TP, </a:t>
            </a:r>
            <a:r>
              <a:rPr lang="en-US" sz="2000" u="sng" dirty="0" err="1">
                <a:latin typeface="Gabriola" pitchFamily="82" charset="0"/>
                <a:hlinkClick r:id="rId8"/>
              </a:rPr>
              <a:t>Ohol</a:t>
            </a:r>
            <a:r>
              <a:rPr lang="en-US" sz="2000" u="sng" dirty="0">
                <a:latin typeface="Gabriola" pitchFamily="82" charset="0"/>
                <a:hlinkClick r:id="rId8"/>
              </a:rPr>
              <a:t> SS. Design and Fabrication of a Low-cost Human Body Lower Limb Exoskeleton. In2020 6th International Conference on </a:t>
            </a:r>
            <a:r>
              <a:rPr lang="en-US" sz="2000" u="sng" dirty="0" err="1">
                <a:latin typeface="Gabriola" pitchFamily="82" charset="0"/>
                <a:hlinkClick r:id="rId8"/>
              </a:rPr>
              <a:t>Mechatronics</a:t>
            </a:r>
            <a:r>
              <a:rPr lang="en-US" sz="2000" u="sng" dirty="0">
                <a:latin typeface="Gabriola" pitchFamily="82" charset="0"/>
                <a:hlinkClick r:id="rId8"/>
              </a:rPr>
              <a:t> and Robotics Engineering (ICMRE) 2020 Feb 12 (pp. 32-37). IEEE</a:t>
            </a:r>
            <a:r>
              <a:rPr lang="en-US" sz="2000" u="sng" dirty="0" smtClean="0">
                <a:latin typeface="Gabriola" pitchFamily="82" charset="0"/>
                <a:hlinkClick r:id="rId8"/>
              </a:rPr>
              <a:t>.</a:t>
            </a:r>
            <a:endParaRPr lang="en-IN" sz="2000" u="sng" dirty="0">
              <a:latin typeface="Gabriola" pitchFamily="82"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214678" y="714356"/>
            <a:ext cx="4000528" cy="523220"/>
          </a:xfrm>
          <a:prstGeom prst="rect">
            <a:avLst/>
          </a:prstGeom>
          <a:noFill/>
        </p:spPr>
        <p:txBody>
          <a:bodyPr wrap="square" rtlCol="0">
            <a:spAutoFit/>
          </a:bodyPr>
          <a:lstStyle/>
          <a:p>
            <a:r>
              <a:rPr lang="en-IN" sz="2800" dirty="0" smtClean="0">
                <a:latin typeface="Gabriola" pitchFamily="82" charset="0"/>
                <a:cs typeface="Times New Roman" pitchFamily="18" charset="0"/>
              </a:rPr>
              <a:t>Table of Content</a:t>
            </a:r>
            <a:endParaRPr lang="en-US" sz="2400" dirty="0">
              <a:latin typeface="Gabriola" pitchFamily="82" charset="0"/>
              <a:cs typeface="Times New Roman" pitchFamily="18" charset="0"/>
            </a:endParaRPr>
          </a:p>
        </p:txBody>
      </p:sp>
      <p:sp>
        <p:nvSpPr>
          <p:cNvPr id="4" name="TextBox 3"/>
          <p:cNvSpPr txBox="1"/>
          <p:nvPr/>
        </p:nvSpPr>
        <p:spPr>
          <a:xfrm>
            <a:off x="3214678" y="1500174"/>
            <a:ext cx="4071966" cy="3970318"/>
          </a:xfrm>
          <a:prstGeom prst="rect">
            <a:avLst/>
          </a:prstGeom>
          <a:noFill/>
        </p:spPr>
        <p:txBody>
          <a:bodyPr wrap="square" rtlCol="0">
            <a:spAutoFit/>
          </a:bodyPr>
          <a:lstStyle/>
          <a:p>
            <a:pPr algn="just">
              <a:lnSpc>
                <a:spcPct val="150000"/>
              </a:lnSpc>
            </a:pPr>
            <a:r>
              <a:rPr lang="en-US" sz="2400" dirty="0" smtClean="0">
                <a:latin typeface="Gabriola" pitchFamily="82" charset="0"/>
                <a:cs typeface="Calibri"/>
              </a:rPr>
              <a:t>● Introduction</a:t>
            </a:r>
          </a:p>
          <a:p>
            <a:pPr algn="just">
              <a:lnSpc>
                <a:spcPct val="150000"/>
              </a:lnSpc>
            </a:pPr>
            <a:r>
              <a:rPr lang="en-US" sz="2400" dirty="0" smtClean="0">
                <a:latin typeface="Gabriola" pitchFamily="82" charset="0"/>
                <a:cs typeface="Calibri"/>
              </a:rPr>
              <a:t>● Background</a:t>
            </a:r>
          </a:p>
          <a:p>
            <a:pPr algn="just">
              <a:lnSpc>
                <a:spcPct val="150000"/>
              </a:lnSpc>
            </a:pPr>
            <a:r>
              <a:rPr lang="en-US" sz="2400" dirty="0" smtClean="0">
                <a:latin typeface="Gabriola" pitchFamily="82" charset="0"/>
                <a:cs typeface="Calibri"/>
              </a:rPr>
              <a:t>● Design Of  The Exoskeleton</a:t>
            </a:r>
          </a:p>
          <a:p>
            <a:pPr algn="just">
              <a:lnSpc>
                <a:spcPct val="150000"/>
              </a:lnSpc>
            </a:pPr>
            <a:r>
              <a:rPr lang="en-US" sz="2400" dirty="0" smtClean="0">
                <a:latin typeface="Gabriola" pitchFamily="82" charset="0"/>
                <a:cs typeface="Calibri"/>
              </a:rPr>
              <a:t>● Controls  </a:t>
            </a:r>
            <a:r>
              <a:rPr lang="en-US" sz="2400" dirty="0">
                <a:latin typeface="Gabriola" pitchFamily="82" charset="0"/>
                <a:cs typeface="Calibri"/>
              </a:rPr>
              <a:t>O</a:t>
            </a:r>
            <a:r>
              <a:rPr lang="en-US" sz="2400" dirty="0" smtClean="0">
                <a:latin typeface="Gabriola" pitchFamily="82" charset="0"/>
                <a:cs typeface="Calibri"/>
              </a:rPr>
              <a:t>f </a:t>
            </a:r>
            <a:r>
              <a:rPr lang="en-US" sz="2400" dirty="0">
                <a:latin typeface="Gabriola" pitchFamily="82" charset="0"/>
                <a:cs typeface="Calibri"/>
              </a:rPr>
              <a:t>T</a:t>
            </a:r>
            <a:r>
              <a:rPr lang="en-US" sz="2400" dirty="0" smtClean="0">
                <a:latin typeface="Gabriola" pitchFamily="82" charset="0"/>
                <a:cs typeface="Calibri"/>
              </a:rPr>
              <a:t>he Exoskeleton</a:t>
            </a:r>
          </a:p>
          <a:p>
            <a:pPr algn="just">
              <a:lnSpc>
                <a:spcPct val="150000"/>
              </a:lnSpc>
            </a:pPr>
            <a:r>
              <a:rPr lang="en-US" sz="2400" dirty="0" smtClean="0">
                <a:latin typeface="Gabriola" pitchFamily="82" charset="0"/>
                <a:cs typeface="Calibri"/>
              </a:rPr>
              <a:t>● Working Exoskeleton</a:t>
            </a:r>
          </a:p>
          <a:p>
            <a:pPr algn="just">
              <a:lnSpc>
                <a:spcPct val="150000"/>
              </a:lnSpc>
            </a:pPr>
            <a:r>
              <a:rPr lang="en-US" sz="2400" dirty="0" smtClean="0">
                <a:latin typeface="Gabriola" pitchFamily="82" charset="0"/>
                <a:cs typeface="Calibri"/>
              </a:rPr>
              <a:t>● Future Scope</a:t>
            </a:r>
          </a:p>
          <a:p>
            <a:pPr algn="just">
              <a:lnSpc>
                <a:spcPct val="150000"/>
              </a:lnSpc>
            </a:pPr>
            <a:r>
              <a:rPr lang="en-US" sz="2400" dirty="0" smtClean="0">
                <a:latin typeface="Gabriola" pitchFamily="82" charset="0"/>
                <a:cs typeface="Calibri"/>
              </a:rPr>
              <a:t>● References</a:t>
            </a:r>
            <a:endParaRPr lang="en-US" sz="2400" dirty="0">
              <a:latin typeface="Gabriola" pitchFamily="82"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Scale>
                                      <p:cBhvr>
                                        <p:cTn id="7" dur="1000" decel="50000" fill="hold">
                                          <p:stCondLst>
                                            <p:cond delay="0"/>
                                          </p:stCondLst>
                                        </p:cTn>
                                        <p:tgtEl>
                                          <p:spTgt spid="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xEl>
                                              <p:pRg st="0" end="0"/>
                                            </p:txEl>
                                          </p:spTgt>
                                        </p:tgtEl>
                                        <p:attrNameLst>
                                          <p:attrName>ppt_x</p:attrName>
                                          <p:attrName>ppt_y</p:attrName>
                                        </p:attrNameLst>
                                      </p:cBhvr>
                                    </p:animMotion>
                                    <p:animEffect transition="in" filter="fade">
                                      <p:cBhvr>
                                        <p:cTn id="9" dur="1000"/>
                                        <p:tgtEl>
                                          <p:spTgt spid="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Scale>
                                      <p:cBhvr>
                                        <p:cTn id="14" dur="1000" decel="50000" fill="hold">
                                          <p:stCondLst>
                                            <p:cond delay="0"/>
                                          </p:stCondLst>
                                        </p:cTn>
                                        <p:tgtEl>
                                          <p:spTgt spid="4">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4">
                                            <p:txEl>
                                              <p:pRg st="1" end="1"/>
                                            </p:txEl>
                                          </p:spTgt>
                                        </p:tgtEl>
                                        <p:attrNameLst>
                                          <p:attrName>ppt_x</p:attrName>
                                          <p:attrName>ppt_y</p:attrName>
                                        </p:attrNameLst>
                                      </p:cBhvr>
                                    </p:animMotion>
                                    <p:animEffect transition="in" filter="fade">
                                      <p:cBhvr>
                                        <p:cTn id="16" dur="10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Scale>
                                      <p:cBhvr>
                                        <p:cTn id="21" dur="1000" decel="50000" fill="hold">
                                          <p:stCondLst>
                                            <p:cond delay="0"/>
                                          </p:stCondLst>
                                        </p:cTn>
                                        <p:tgtEl>
                                          <p:spTgt spid="4">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4">
                                            <p:txEl>
                                              <p:pRg st="2" end="2"/>
                                            </p:txEl>
                                          </p:spTgt>
                                        </p:tgtEl>
                                        <p:attrNameLst>
                                          <p:attrName>ppt_x</p:attrName>
                                          <p:attrName>ppt_y</p:attrName>
                                        </p:attrNameLst>
                                      </p:cBhvr>
                                    </p:animMotion>
                                    <p:animEffect transition="in" filter="fade">
                                      <p:cBhvr>
                                        <p:cTn id="23" dur="10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Scale>
                                      <p:cBhvr>
                                        <p:cTn id="28" dur="1000" decel="50000" fill="hold">
                                          <p:stCondLst>
                                            <p:cond delay="0"/>
                                          </p:stCondLst>
                                        </p:cTn>
                                        <p:tgtEl>
                                          <p:spTgt spid="4">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4">
                                            <p:txEl>
                                              <p:pRg st="3" end="3"/>
                                            </p:txEl>
                                          </p:spTgt>
                                        </p:tgtEl>
                                        <p:attrNameLst>
                                          <p:attrName>ppt_x</p:attrName>
                                          <p:attrName>ppt_y</p:attrName>
                                        </p:attrNameLst>
                                      </p:cBhvr>
                                    </p:animMotion>
                                    <p:animEffect transition="in" filter="fade">
                                      <p:cBhvr>
                                        <p:cTn id="30" dur="1000"/>
                                        <p:tgtEl>
                                          <p:spTgt spid="4">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2"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Scale>
                                      <p:cBhvr>
                                        <p:cTn id="35" dur="1000" decel="50000" fill="hold">
                                          <p:stCondLst>
                                            <p:cond delay="0"/>
                                          </p:stCondLst>
                                        </p:cTn>
                                        <p:tgtEl>
                                          <p:spTgt spid="4">
                                            <p:txEl>
                                              <p:pRg st="4" end="4"/>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4">
                                            <p:txEl>
                                              <p:pRg st="4" end="4"/>
                                            </p:txEl>
                                          </p:spTgt>
                                        </p:tgtEl>
                                        <p:attrNameLst>
                                          <p:attrName>ppt_x</p:attrName>
                                          <p:attrName>ppt_y</p:attrName>
                                        </p:attrNameLst>
                                      </p:cBhvr>
                                    </p:animMotion>
                                    <p:animEffect transition="in" filter="fade">
                                      <p:cBhvr>
                                        <p:cTn id="37" dur="1000"/>
                                        <p:tgtEl>
                                          <p:spTgt spid="4">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2" presetClass="entr" presetSubtype="0" fill="hold"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Scale>
                                      <p:cBhvr>
                                        <p:cTn id="42" dur="1000" decel="50000" fill="hold">
                                          <p:stCondLst>
                                            <p:cond delay="0"/>
                                          </p:stCondLst>
                                        </p:cTn>
                                        <p:tgtEl>
                                          <p:spTgt spid="4">
                                            <p:txEl>
                                              <p:pRg st="5" end="5"/>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4">
                                            <p:txEl>
                                              <p:pRg st="5" end="5"/>
                                            </p:txEl>
                                          </p:spTgt>
                                        </p:tgtEl>
                                        <p:attrNameLst>
                                          <p:attrName>ppt_x</p:attrName>
                                          <p:attrName>ppt_y</p:attrName>
                                        </p:attrNameLst>
                                      </p:cBhvr>
                                    </p:animMotion>
                                    <p:animEffect transition="in" filter="fade">
                                      <p:cBhvr>
                                        <p:cTn id="44" dur="1000"/>
                                        <p:tgtEl>
                                          <p:spTgt spid="4">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2" presetClass="entr" presetSubtype="0" fill="hold"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Scale>
                                      <p:cBhvr>
                                        <p:cTn id="49" dur="1000" decel="50000" fill="hold">
                                          <p:stCondLst>
                                            <p:cond delay="0"/>
                                          </p:stCondLst>
                                        </p:cTn>
                                        <p:tgtEl>
                                          <p:spTgt spid="4">
                                            <p:txEl>
                                              <p:pRg st="6" end="6"/>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1000" decel="50000" fill="hold">
                                          <p:stCondLst>
                                            <p:cond delay="0"/>
                                          </p:stCondLst>
                                        </p:cTn>
                                        <p:tgtEl>
                                          <p:spTgt spid="4">
                                            <p:txEl>
                                              <p:pRg st="6" end="6"/>
                                            </p:txEl>
                                          </p:spTgt>
                                        </p:tgtEl>
                                        <p:attrNameLst>
                                          <p:attrName>ppt_x</p:attrName>
                                          <p:attrName>ppt_y</p:attrName>
                                        </p:attrNameLst>
                                      </p:cBhvr>
                                    </p:animMotion>
                                    <p:animEffect transition="in" filter="fade">
                                      <p:cBhvr>
                                        <p:cTn id="51" dur="10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00100" y="1714488"/>
            <a:ext cx="7358114" cy="3046988"/>
          </a:xfrm>
          <a:prstGeom prst="rect">
            <a:avLst/>
          </a:prstGeom>
          <a:noFill/>
        </p:spPr>
        <p:txBody>
          <a:bodyPr wrap="square" rtlCol="0">
            <a:spAutoFit/>
          </a:bodyPr>
          <a:lstStyle/>
          <a:p>
            <a:pPr algn="ctr"/>
            <a:r>
              <a:rPr lang="en-IN" sz="9600" dirty="0" smtClean="0">
                <a:solidFill>
                  <a:schemeClr val="bg1"/>
                </a:solidFill>
                <a:latin typeface="Gabriola" pitchFamily="82" charset="0"/>
              </a:rPr>
              <a:t>Thank You </a:t>
            </a:r>
          </a:p>
          <a:p>
            <a:pPr algn="ctr"/>
            <a:r>
              <a:rPr lang="en-IN" sz="9600" dirty="0" smtClean="0">
                <a:solidFill>
                  <a:schemeClr val="bg1"/>
                </a:solidFill>
                <a:latin typeface="Gabriola" pitchFamily="82" charset="0"/>
              </a:rPr>
              <a:t>Questions? </a:t>
            </a:r>
            <a:endParaRPr lang="en-US" sz="9600" dirty="0">
              <a:solidFill>
                <a:schemeClr val="bg1"/>
              </a:solidFill>
              <a:latin typeface="Gabriola" pitchFamily="82"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TextBox 2"/>
          <p:cNvSpPr txBox="1"/>
          <p:nvPr/>
        </p:nvSpPr>
        <p:spPr>
          <a:xfrm>
            <a:off x="1643042" y="142852"/>
            <a:ext cx="5857916" cy="923330"/>
          </a:xfrm>
          <a:prstGeom prst="rect">
            <a:avLst/>
          </a:prstGeom>
          <a:noFill/>
        </p:spPr>
        <p:txBody>
          <a:bodyPr wrap="square" rtlCol="0">
            <a:spAutoFit/>
          </a:bodyPr>
          <a:lstStyle/>
          <a:p>
            <a:pPr algn="ctr"/>
            <a:r>
              <a:rPr lang="en-IN" sz="5400" dirty="0" smtClean="0">
                <a:latin typeface="Gabriola" pitchFamily="82" charset="0"/>
              </a:rPr>
              <a:t>Introduction</a:t>
            </a:r>
            <a:endParaRPr lang="en-US" sz="5400" dirty="0">
              <a:latin typeface="Gabriola" pitchFamily="82" charset="0"/>
            </a:endParaRPr>
          </a:p>
        </p:txBody>
      </p:sp>
      <p:sp>
        <p:nvSpPr>
          <p:cNvPr id="5" name="TextBox 4"/>
          <p:cNvSpPr txBox="1"/>
          <p:nvPr/>
        </p:nvSpPr>
        <p:spPr>
          <a:xfrm>
            <a:off x="500034" y="1142984"/>
            <a:ext cx="8143932" cy="954107"/>
          </a:xfrm>
          <a:prstGeom prst="rect">
            <a:avLst/>
          </a:prstGeom>
          <a:noFill/>
        </p:spPr>
        <p:txBody>
          <a:bodyPr wrap="square" rtlCol="0">
            <a:spAutoFit/>
          </a:bodyPr>
          <a:lstStyle/>
          <a:p>
            <a:r>
              <a:rPr lang="en-US" sz="2800" dirty="0" smtClean="0">
                <a:latin typeface="Gabriola" pitchFamily="82" charset="0"/>
                <a:cs typeface="Calibri"/>
              </a:rPr>
              <a:t>● Exoskeleton is one type of wearable robot that can be used in two major sector.</a:t>
            </a:r>
            <a:endParaRPr lang="en-US" sz="2800" dirty="0">
              <a:latin typeface="Gabriola" pitchFamily="82" charset="0"/>
            </a:endParaRPr>
          </a:p>
        </p:txBody>
      </p:sp>
      <p:sp>
        <p:nvSpPr>
          <p:cNvPr id="6" name="Rectangle 5"/>
          <p:cNvSpPr/>
          <p:nvPr/>
        </p:nvSpPr>
        <p:spPr>
          <a:xfrm>
            <a:off x="3357554" y="2071678"/>
            <a:ext cx="2357454" cy="8572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solidFill>
                  <a:sysClr val="windowText" lastClr="000000"/>
                </a:solidFill>
                <a:latin typeface="Gabriola" pitchFamily="82" charset="0"/>
              </a:rPr>
              <a:t>Exoskeleton</a:t>
            </a:r>
            <a:endParaRPr lang="en-US" sz="2800" dirty="0">
              <a:solidFill>
                <a:sysClr val="windowText" lastClr="000000"/>
              </a:solidFill>
              <a:latin typeface="Gabriola" pitchFamily="82" charset="0"/>
            </a:endParaRPr>
          </a:p>
        </p:txBody>
      </p:sp>
      <p:cxnSp>
        <p:nvCxnSpPr>
          <p:cNvPr id="45" name="Straight Connector 44"/>
          <p:cNvCxnSpPr/>
          <p:nvPr/>
        </p:nvCxnSpPr>
        <p:spPr>
          <a:xfrm rot="5400000">
            <a:off x="4429918" y="3071016"/>
            <a:ext cx="285752"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0800000">
            <a:off x="1785918" y="3214686"/>
            <a:ext cx="2786082"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rot="5400000">
            <a:off x="1572398" y="3428206"/>
            <a:ext cx="428628"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0800000">
            <a:off x="4572000" y="3214686"/>
            <a:ext cx="2786082"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5400000">
            <a:off x="7144562" y="3428206"/>
            <a:ext cx="428628"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285720" y="3643314"/>
            <a:ext cx="3786214" cy="285752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0" name="Rectangle 59"/>
          <p:cNvSpPr/>
          <p:nvPr/>
        </p:nvSpPr>
        <p:spPr>
          <a:xfrm>
            <a:off x="5000628" y="3643314"/>
            <a:ext cx="3857652" cy="285752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61" name="TextBox 60"/>
          <p:cNvSpPr txBox="1"/>
          <p:nvPr/>
        </p:nvSpPr>
        <p:spPr>
          <a:xfrm>
            <a:off x="285720" y="3714753"/>
            <a:ext cx="3786214" cy="3170099"/>
          </a:xfrm>
          <a:prstGeom prst="rect">
            <a:avLst/>
          </a:prstGeom>
          <a:noFill/>
        </p:spPr>
        <p:txBody>
          <a:bodyPr wrap="square" rtlCol="0">
            <a:spAutoFit/>
          </a:bodyPr>
          <a:lstStyle/>
          <a:p>
            <a:pPr algn="ctr"/>
            <a:r>
              <a:rPr lang="en-US" sz="2400" dirty="0" smtClean="0">
                <a:latin typeface="Gabriola" pitchFamily="82" charset="0"/>
                <a:cs typeface="Calibri"/>
              </a:rPr>
              <a:t>● Medical Sector</a:t>
            </a:r>
          </a:p>
          <a:p>
            <a:r>
              <a:rPr lang="en-IN" sz="2000" dirty="0" smtClean="0">
                <a:latin typeface="Gabriola" pitchFamily="82" charset="0"/>
                <a:cs typeface="Calibri"/>
              </a:rPr>
              <a:t>→ </a:t>
            </a:r>
            <a:r>
              <a:rPr lang="en-US" sz="2000" dirty="0" smtClean="0">
                <a:latin typeface="Gabriola" pitchFamily="82" charset="0"/>
                <a:cs typeface="Calibri"/>
              </a:rPr>
              <a:t>In the medical sector, the exoskeleton is being used for the rehabilitation of paraplegic patients to regain their walking capability</a:t>
            </a:r>
            <a:r>
              <a:rPr lang="en-IN" sz="2000" dirty="0" smtClean="0">
                <a:latin typeface="Gabriola" pitchFamily="82" charset="0"/>
                <a:cs typeface="Calibri"/>
              </a:rPr>
              <a:t>.</a:t>
            </a:r>
          </a:p>
          <a:p>
            <a:r>
              <a:rPr lang="en-IN" sz="2000" dirty="0" smtClean="0">
                <a:latin typeface="Gabriola" pitchFamily="82" charset="0"/>
                <a:cs typeface="Calibri"/>
              </a:rPr>
              <a:t>→ Exoskeleton provides walking assistance to the patients.</a:t>
            </a:r>
          </a:p>
          <a:p>
            <a:r>
              <a:rPr lang="en-IN" sz="2000" dirty="0" smtClean="0">
                <a:latin typeface="Gabriola" pitchFamily="82" charset="0"/>
                <a:cs typeface="Calibri"/>
              </a:rPr>
              <a:t>→ Always has the active joint at the patients paralysed joint.</a:t>
            </a:r>
          </a:p>
          <a:p>
            <a:endParaRPr lang="en-IN" dirty="0" smtClean="0"/>
          </a:p>
          <a:p>
            <a:endParaRPr lang="en-US" dirty="0"/>
          </a:p>
        </p:txBody>
      </p:sp>
      <p:sp>
        <p:nvSpPr>
          <p:cNvPr id="63" name="TextBox 62"/>
          <p:cNvSpPr txBox="1"/>
          <p:nvPr/>
        </p:nvSpPr>
        <p:spPr>
          <a:xfrm>
            <a:off x="5000628" y="3714752"/>
            <a:ext cx="3857652" cy="2862322"/>
          </a:xfrm>
          <a:prstGeom prst="rect">
            <a:avLst/>
          </a:prstGeom>
          <a:noFill/>
        </p:spPr>
        <p:txBody>
          <a:bodyPr wrap="square" rtlCol="0">
            <a:spAutoFit/>
          </a:bodyPr>
          <a:lstStyle/>
          <a:p>
            <a:pPr algn="ctr"/>
            <a:r>
              <a:rPr lang="en-US" sz="2400" dirty="0" smtClean="0">
                <a:latin typeface="Gabriola" pitchFamily="82" charset="0"/>
                <a:cs typeface="Calibri"/>
              </a:rPr>
              <a:t>● Industrial Sector</a:t>
            </a:r>
          </a:p>
          <a:p>
            <a:r>
              <a:rPr lang="en-IN" sz="2000" dirty="0" smtClean="0">
                <a:latin typeface="Gabriola" pitchFamily="82" charset="0"/>
                <a:cs typeface="Calibri"/>
              </a:rPr>
              <a:t>→ In the industrial sector, the exoskeleton is being used for enhancing the performance of the workers who does the repetitive tasks like weight lifting work or over-head work.</a:t>
            </a:r>
          </a:p>
          <a:p>
            <a:r>
              <a:rPr lang="en-IN" sz="2000" dirty="0" smtClean="0">
                <a:latin typeface="Gabriola" pitchFamily="82" charset="0"/>
                <a:cs typeface="Calibri"/>
              </a:rPr>
              <a:t>→ Exoskeleton provides the partial assistance.</a:t>
            </a:r>
          </a:p>
          <a:p>
            <a:r>
              <a:rPr lang="en-IN" sz="2000" dirty="0" smtClean="0">
                <a:latin typeface="Gabriola" pitchFamily="82" charset="0"/>
                <a:cs typeface="Calibri"/>
              </a:rPr>
              <a:t>→ It can has either active or passive joint.</a:t>
            </a:r>
            <a:endParaRPr lang="en-US" sz="2000" dirty="0" smtClean="0">
              <a:latin typeface="Gabriola" pitchFamily="82" charset="0"/>
              <a:cs typeface="Calibri"/>
            </a:endParaRPr>
          </a:p>
          <a:p>
            <a:pPr algn="ctr"/>
            <a:endParaRPr lang="en-IN" dirty="0">
              <a:latin typeface="Gabriola" pitchFamily="82" charset="0"/>
              <a:cs typeface="Calibri"/>
            </a:endParaRPr>
          </a:p>
          <a:p>
            <a:pPr algn="ctr"/>
            <a:endParaRPr lang="en-US" dirty="0" smtClean="0">
              <a:latin typeface="Gabriola" pitchFamily="82" charset="0"/>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61">
                                            <p:txEl>
                                              <p:pRg st="1" end="1"/>
                                            </p:txEl>
                                          </p:spTgt>
                                        </p:tgtEl>
                                        <p:attrNameLst>
                                          <p:attrName>style.visibility</p:attrName>
                                        </p:attrNameLst>
                                      </p:cBhvr>
                                      <p:to>
                                        <p:strVal val="visible"/>
                                      </p:to>
                                    </p:set>
                                    <p:anim calcmode="lin" valueType="num">
                                      <p:cBhvr>
                                        <p:cTn id="7" dur="500" fill="hold"/>
                                        <p:tgtEl>
                                          <p:spTgt spid="61">
                                            <p:txEl>
                                              <p:pRg st="1" end="1"/>
                                            </p:txEl>
                                          </p:spTgt>
                                        </p:tgtEl>
                                        <p:attrNameLst>
                                          <p:attrName>ppt_w</p:attrName>
                                        </p:attrNameLst>
                                      </p:cBhvr>
                                      <p:tavLst>
                                        <p:tav tm="0">
                                          <p:val>
                                            <p:strVal val="#ppt_w*0.05"/>
                                          </p:val>
                                        </p:tav>
                                        <p:tav tm="100000">
                                          <p:val>
                                            <p:strVal val="#ppt_w"/>
                                          </p:val>
                                        </p:tav>
                                      </p:tavLst>
                                    </p:anim>
                                    <p:anim calcmode="lin" valueType="num">
                                      <p:cBhvr>
                                        <p:cTn id="8" dur="500" fill="hold"/>
                                        <p:tgtEl>
                                          <p:spTgt spid="61">
                                            <p:txEl>
                                              <p:pRg st="1" end="1"/>
                                            </p:txEl>
                                          </p:spTgt>
                                        </p:tgtEl>
                                        <p:attrNameLst>
                                          <p:attrName>ppt_h</p:attrName>
                                        </p:attrNameLst>
                                      </p:cBhvr>
                                      <p:tavLst>
                                        <p:tav tm="0">
                                          <p:val>
                                            <p:strVal val="#ppt_h"/>
                                          </p:val>
                                        </p:tav>
                                        <p:tav tm="100000">
                                          <p:val>
                                            <p:strVal val="#ppt_h"/>
                                          </p:val>
                                        </p:tav>
                                      </p:tavLst>
                                    </p:anim>
                                    <p:anim calcmode="lin" valueType="num">
                                      <p:cBhvr>
                                        <p:cTn id="9" dur="500" fill="hold"/>
                                        <p:tgtEl>
                                          <p:spTgt spid="61">
                                            <p:txEl>
                                              <p:pRg st="1" end="1"/>
                                            </p:txEl>
                                          </p:spTgt>
                                        </p:tgtEl>
                                        <p:attrNameLst>
                                          <p:attrName>ppt_x</p:attrName>
                                        </p:attrNameLst>
                                      </p:cBhvr>
                                      <p:tavLst>
                                        <p:tav tm="0">
                                          <p:val>
                                            <p:strVal val="#ppt_x-.2"/>
                                          </p:val>
                                        </p:tav>
                                        <p:tav tm="100000">
                                          <p:val>
                                            <p:strVal val="#ppt_x"/>
                                          </p:val>
                                        </p:tav>
                                      </p:tavLst>
                                    </p:anim>
                                    <p:anim calcmode="lin" valueType="num">
                                      <p:cBhvr>
                                        <p:cTn id="10" dur="500" fill="hold"/>
                                        <p:tgtEl>
                                          <p:spTgt spid="61">
                                            <p:txEl>
                                              <p:pRg st="1" end="1"/>
                                            </p:txEl>
                                          </p:spTgt>
                                        </p:tgtEl>
                                        <p:attrNameLst>
                                          <p:attrName>ppt_y</p:attrName>
                                        </p:attrNameLst>
                                      </p:cBhvr>
                                      <p:tavLst>
                                        <p:tav tm="0">
                                          <p:val>
                                            <p:strVal val="#ppt_y"/>
                                          </p:val>
                                        </p:tav>
                                        <p:tav tm="100000">
                                          <p:val>
                                            <p:strVal val="#ppt_y"/>
                                          </p:val>
                                        </p:tav>
                                      </p:tavLst>
                                    </p:anim>
                                    <p:animEffect transition="in" filter="fade">
                                      <p:cBhvr>
                                        <p:cTn id="11" dur="500"/>
                                        <p:tgtEl>
                                          <p:spTgt spid="61">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nodeType="clickEffect">
                                  <p:stCondLst>
                                    <p:cond delay="0"/>
                                  </p:stCondLst>
                                  <p:childTnLst>
                                    <p:set>
                                      <p:cBhvr>
                                        <p:cTn id="15" dur="1" fill="hold">
                                          <p:stCondLst>
                                            <p:cond delay="0"/>
                                          </p:stCondLst>
                                        </p:cTn>
                                        <p:tgtEl>
                                          <p:spTgt spid="63">
                                            <p:txEl>
                                              <p:pRg st="1" end="1"/>
                                            </p:txEl>
                                          </p:spTgt>
                                        </p:tgtEl>
                                        <p:attrNameLst>
                                          <p:attrName>style.visibility</p:attrName>
                                        </p:attrNameLst>
                                      </p:cBhvr>
                                      <p:to>
                                        <p:strVal val="visible"/>
                                      </p:to>
                                    </p:set>
                                    <p:anim calcmode="lin" valueType="num">
                                      <p:cBhvr>
                                        <p:cTn id="16" dur="500" fill="hold"/>
                                        <p:tgtEl>
                                          <p:spTgt spid="63">
                                            <p:txEl>
                                              <p:pRg st="1" end="1"/>
                                            </p:txEl>
                                          </p:spTgt>
                                        </p:tgtEl>
                                        <p:attrNameLst>
                                          <p:attrName>ppt_w</p:attrName>
                                        </p:attrNameLst>
                                      </p:cBhvr>
                                      <p:tavLst>
                                        <p:tav tm="0">
                                          <p:val>
                                            <p:strVal val="#ppt_w*0.05"/>
                                          </p:val>
                                        </p:tav>
                                        <p:tav tm="100000">
                                          <p:val>
                                            <p:strVal val="#ppt_w"/>
                                          </p:val>
                                        </p:tav>
                                      </p:tavLst>
                                    </p:anim>
                                    <p:anim calcmode="lin" valueType="num">
                                      <p:cBhvr>
                                        <p:cTn id="17" dur="500" fill="hold"/>
                                        <p:tgtEl>
                                          <p:spTgt spid="63">
                                            <p:txEl>
                                              <p:pRg st="1" end="1"/>
                                            </p:txEl>
                                          </p:spTgt>
                                        </p:tgtEl>
                                        <p:attrNameLst>
                                          <p:attrName>ppt_h</p:attrName>
                                        </p:attrNameLst>
                                      </p:cBhvr>
                                      <p:tavLst>
                                        <p:tav tm="0">
                                          <p:val>
                                            <p:strVal val="#ppt_h"/>
                                          </p:val>
                                        </p:tav>
                                        <p:tav tm="100000">
                                          <p:val>
                                            <p:strVal val="#ppt_h"/>
                                          </p:val>
                                        </p:tav>
                                      </p:tavLst>
                                    </p:anim>
                                    <p:anim calcmode="lin" valueType="num">
                                      <p:cBhvr>
                                        <p:cTn id="18" dur="500" fill="hold"/>
                                        <p:tgtEl>
                                          <p:spTgt spid="63">
                                            <p:txEl>
                                              <p:pRg st="1" end="1"/>
                                            </p:txEl>
                                          </p:spTgt>
                                        </p:tgtEl>
                                        <p:attrNameLst>
                                          <p:attrName>ppt_x</p:attrName>
                                        </p:attrNameLst>
                                      </p:cBhvr>
                                      <p:tavLst>
                                        <p:tav tm="0">
                                          <p:val>
                                            <p:strVal val="#ppt_x-.2"/>
                                          </p:val>
                                        </p:tav>
                                        <p:tav tm="100000">
                                          <p:val>
                                            <p:strVal val="#ppt_x"/>
                                          </p:val>
                                        </p:tav>
                                      </p:tavLst>
                                    </p:anim>
                                    <p:anim calcmode="lin" valueType="num">
                                      <p:cBhvr>
                                        <p:cTn id="19" dur="500" fill="hold"/>
                                        <p:tgtEl>
                                          <p:spTgt spid="63">
                                            <p:txEl>
                                              <p:pRg st="1" end="1"/>
                                            </p:txEl>
                                          </p:spTgt>
                                        </p:tgtEl>
                                        <p:attrNameLst>
                                          <p:attrName>ppt_y</p:attrName>
                                        </p:attrNameLst>
                                      </p:cBhvr>
                                      <p:tavLst>
                                        <p:tav tm="0">
                                          <p:val>
                                            <p:strVal val="#ppt_y"/>
                                          </p:val>
                                        </p:tav>
                                        <p:tav tm="100000">
                                          <p:val>
                                            <p:strVal val="#ppt_y"/>
                                          </p:val>
                                        </p:tav>
                                      </p:tavLst>
                                    </p:anim>
                                    <p:animEffect transition="in" filter="fade">
                                      <p:cBhvr>
                                        <p:cTn id="20" dur="500"/>
                                        <p:tgtEl>
                                          <p:spTgt spid="6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4" presetClass="entr" presetSubtype="0" accel="100000" fill="hold" nodeType="clickEffect">
                                  <p:stCondLst>
                                    <p:cond delay="0"/>
                                  </p:stCondLst>
                                  <p:childTnLst>
                                    <p:set>
                                      <p:cBhvr>
                                        <p:cTn id="24" dur="1" fill="hold">
                                          <p:stCondLst>
                                            <p:cond delay="0"/>
                                          </p:stCondLst>
                                        </p:cTn>
                                        <p:tgtEl>
                                          <p:spTgt spid="61">
                                            <p:txEl>
                                              <p:pRg st="2" end="2"/>
                                            </p:txEl>
                                          </p:spTgt>
                                        </p:tgtEl>
                                        <p:attrNameLst>
                                          <p:attrName>style.visibility</p:attrName>
                                        </p:attrNameLst>
                                      </p:cBhvr>
                                      <p:to>
                                        <p:strVal val="visible"/>
                                      </p:to>
                                    </p:set>
                                    <p:anim calcmode="lin" valueType="num">
                                      <p:cBhvr>
                                        <p:cTn id="25" dur="500" fill="hold"/>
                                        <p:tgtEl>
                                          <p:spTgt spid="61">
                                            <p:txEl>
                                              <p:pRg st="2" end="2"/>
                                            </p:txEl>
                                          </p:spTgt>
                                        </p:tgtEl>
                                        <p:attrNameLst>
                                          <p:attrName>ppt_w</p:attrName>
                                        </p:attrNameLst>
                                      </p:cBhvr>
                                      <p:tavLst>
                                        <p:tav tm="0">
                                          <p:val>
                                            <p:strVal val="#ppt_w*0.05"/>
                                          </p:val>
                                        </p:tav>
                                        <p:tav tm="100000">
                                          <p:val>
                                            <p:strVal val="#ppt_w"/>
                                          </p:val>
                                        </p:tav>
                                      </p:tavLst>
                                    </p:anim>
                                    <p:anim calcmode="lin" valueType="num">
                                      <p:cBhvr>
                                        <p:cTn id="26" dur="500" fill="hold"/>
                                        <p:tgtEl>
                                          <p:spTgt spid="61">
                                            <p:txEl>
                                              <p:pRg st="2" end="2"/>
                                            </p:txEl>
                                          </p:spTgt>
                                        </p:tgtEl>
                                        <p:attrNameLst>
                                          <p:attrName>ppt_h</p:attrName>
                                        </p:attrNameLst>
                                      </p:cBhvr>
                                      <p:tavLst>
                                        <p:tav tm="0">
                                          <p:val>
                                            <p:strVal val="#ppt_h"/>
                                          </p:val>
                                        </p:tav>
                                        <p:tav tm="100000">
                                          <p:val>
                                            <p:strVal val="#ppt_h"/>
                                          </p:val>
                                        </p:tav>
                                      </p:tavLst>
                                    </p:anim>
                                    <p:anim calcmode="lin" valueType="num">
                                      <p:cBhvr>
                                        <p:cTn id="27" dur="500" fill="hold"/>
                                        <p:tgtEl>
                                          <p:spTgt spid="61">
                                            <p:txEl>
                                              <p:pRg st="2" end="2"/>
                                            </p:txEl>
                                          </p:spTgt>
                                        </p:tgtEl>
                                        <p:attrNameLst>
                                          <p:attrName>ppt_x</p:attrName>
                                        </p:attrNameLst>
                                      </p:cBhvr>
                                      <p:tavLst>
                                        <p:tav tm="0">
                                          <p:val>
                                            <p:strVal val="#ppt_x-.2"/>
                                          </p:val>
                                        </p:tav>
                                        <p:tav tm="100000">
                                          <p:val>
                                            <p:strVal val="#ppt_x"/>
                                          </p:val>
                                        </p:tav>
                                      </p:tavLst>
                                    </p:anim>
                                    <p:anim calcmode="lin" valueType="num">
                                      <p:cBhvr>
                                        <p:cTn id="28" dur="500" fill="hold"/>
                                        <p:tgtEl>
                                          <p:spTgt spid="61">
                                            <p:txEl>
                                              <p:pRg st="2" end="2"/>
                                            </p:txEl>
                                          </p:spTgt>
                                        </p:tgtEl>
                                        <p:attrNameLst>
                                          <p:attrName>ppt_y</p:attrName>
                                        </p:attrNameLst>
                                      </p:cBhvr>
                                      <p:tavLst>
                                        <p:tav tm="0">
                                          <p:val>
                                            <p:strVal val="#ppt_y"/>
                                          </p:val>
                                        </p:tav>
                                        <p:tav tm="100000">
                                          <p:val>
                                            <p:strVal val="#ppt_y"/>
                                          </p:val>
                                        </p:tav>
                                      </p:tavLst>
                                    </p:anim>
                                    <p:animEffect transition="in" filter="fade">
                                      <p:cBhvr>
                                        <p:cTn id="29" dur="500"/>
                                        <p:tgtEl>
                                          <p:spTgt spid="61">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4" presetClass="entr" presetSubtype="0" accel="100000" fill="hold" nodeType="clickEffect">
                                  <p:stCondLst>
                                    <p:cond delay="0"/>
                                  </p:stCondLst>
                                  <p:childTnLst>
                                    <p:set>
                                      <p:cBhvr>
                                        <p:cTn id="33" dur="1" fill="hold">
                                          <p:stCondLst>
                                            <p:cond delay="0"/>
                                          </p:stCondLst>
                                        </p:cTn>
                                        <p:tgtEl>
                                          <p:spTgt spid="63">
                                            <p:txEl>
                                              <p:pRg st="2" end="2"/>
                                            </p:txEl>
                                          </p:spTgt>
                                        </p:tgtEl>
                                        <p:attrNameLst>
                                          <p:attrName>style.visibility</p:attrName>
                                        </p:attrNameLst>
                                      </p:cBhvr>
                                      <p:to>
                                        <p:strVal val="visible"/>
                                      </p:to>
                                    </p:set>
                                    <p:anim calcmode="lin" valueType="num">
                                      <p:cBhvr>
                                        <p:cTn id="34" dur="500" fill="hold"/>
                                        <p:tgtEl>
                                          <p:spTgt spid="63">
                                            <p:txEl>
                                              <p:pRg st="2" end="2"/>
                                            </p:txEl>
                                          </p:spTgt>
                                        </p:tgtEl>
                                        <p:attrNameLst>
                                          <p:attrName>ppt_w</p:attrName>
                                        </p:attrNameLst>
                                      </p:cBhvr>
                                      <p:tavLst>
                                        <p:tav tm="0">
                                          <p:val>
                                            <p:strVal val="#ppt_w*0.05"/>
                                          </p:val>
                                        </p:tav>
                                        <p:tav tm="100000">
                                          <p:val>
                                            <p:strVal val="#ppt_w"/>
                                          </p:val>
                                        </p:tav>
                                      </p:tavLst>
                                    </p:anim>
                                    <p:anim calcmode="lin" valueType="num">
                                      <p:cBhvr>
                                        <p:cTn id="35" dur="500" fill="hold"/>
                                        <p:tgtEl>
                                          <p:spTgt spid="63">
                                            <p:txEl>
                                              <p:pRg st="2" end="2"/>
                                            </p:txEl>
                                          </p:spTgt>
                                        </p:tgtEl>
                                        <p:attrNameLst>
                                          <p:attrName>ppt_h</p:attrName>
                                        </p:attrNameLst>
                                      </p:cBhvr>
                                      <p:tavLst>
                                        <p:tav tm="0">
                                          <p:val>
                                            <p:strVal val="#ppt_h"/>
                                          </p:val>
                                        </p:tav>
                                        <p:tav tm="100000">
                                          <p:val>
                                            <p:strVal val="#ppt_h"/>
                                          </p:val>
                                        </p:tav>
                                      </p:tavLst>
                                    </p:anim>
                                    <p:anim calcmode="lin" valueType="num">
                                      <p:cBhvr>
                                        <p:cTn id="36" dur="500" fill="hold"/>
                                        <p:tgtEl>
                                          <p:spTgt spid="63">
                                            <p:txEl>
                                              <p:pRg st="2" end="2"/>
                                            </p:txEl>
                                          </p:spTgt>
                                        </p:tgtEl>
                                        <p:attrNameLst>
                                          <p:attrName>ppt_x</p:attrName>
                                        </p:attrNameLst>
                                      </p:cBhvr>
                                      <p:tavLst>
                                        <p:tav tm="0">
                                          <p:val>
                                            <p:strVal val="#ppt_x-.2"/>
                                          </p:val>
                                        </p:tav>
                                        <p:tav tm="100000">
                                          <p:val>
                                            <p:strVal val="#ppt_x"/>
                                          </p:val>
                                        </p:tav>
                                      </p:tavLst>
                                    </p:anim>
                                    <p:anim calcmode="lin" valueType="num">
                                      <p:cBhvr>
                                        <p:cTn id="37" dur="500" fill="hold"/>
                                        <p:tgtEl>
                                          <p:spTgt spid="63">
                                            <p:txEl>
                                              <p:pRg st="2" end="2"/>
                                            </p:txEl>
                                          </p:spTgt>
                                        </p:tgtEl>
                                        <p:attrNameLst>
                                          <p:attrName>ppt_y</p:attrName>
                                        </p:attrNameLst>
                                      </p:cBhvr>
                                      <p:tavLst>
                                        <p:tav tm="0">
                                          <p:val>
                                            <p:strVal val="#ppt_y"/>
                                          </p:val>
                                        </p:tav>
                                        <p:tav tm="100000">
                                          <p:val>
                                            <p:strVal val="#ppt_y"/>
                                          </p:val>
                                        </p:tav>
                                      </p:tavLst>
                                    </p:anim>
                                    <p:animEffect transition="in" filter="fade">
                                      <p:cBhvr>
                                        <p:cTn id="38" dur="500"/>
                                        <p:tgtEl>
                                          <p:spTgt spid="6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4" presetClass="entr" presetSubtype="0" accel="100000" fill="hold" nodeType="clickEffect">
                                  <p:stCondLst>
                                    <p:cond delay="0"/>
                                  </p:stCondLst>
                                  <p:childTnLst>
                                    <p:set>
                                      <p:cBhvr>
                                        <p:cTn id="42" dur="1" fill="hold">
                                          <p:stCondLst>
                                            <p:cond delay="0"/>
                                          </p:stCondLst>
                                        </p:cTn>
                                        <p:tgtEl>
                                          <p:spTgt spid="61">
                                            <p:txEl>
                                              <p:pRg st="3" end="3"/>
                                            </p:txEl>
                                          </p:spTgt>
                                        </p:tgtEl>
                                        <p:attrNameLst>
                                          <p:attrName>style.visibility</p:attrName>
                                        </p:attrNameLst>
                                      </p:cBhvr>
                                      <p:to>
                                        <p:strVal val="visible"/>
                                      </p:to>
                                    </p:set>
                                    <p:anim calcmode="lin" valueType="num">
                                      <p:cBhvr>
                                        <p:cTn id="43" dur="500" fill="hold"/>
                                        <p:tgtEl>
                                          <p:spTgt spid="61">
                                            <p:txEl>
                                              <p:pRg st="3" end="3"/>
                                            </p:txEl>
                                          </p:spTgt>
                                        </p:tgtEl>
                                        <p:attrNameLst>
                                          <p:attrName>ppt_w</p:attrName>
                                        </p:attrNameLst>
                                      </p:cBhvr>
                                      <p:tavLst>
                                        <p:tav tm="0">
                                          <p:val>
                                            <p:strVal val="#ppt_w*0.05"/>
                                          </p:val>
                                        </p:tav>
                                        <p:tav tm="100000">
                                          <p:val>
                                            <p:strVal val="#ppt_w"/>
                                          </p:val>
                                        </p:tav>
                                      </p:tavLst>
                                    </p:anim>
                                    <p:anim calcmode="lin" valueType="num">
                                      <p:cBhvr>
                                        <p:cTn id="44" dur="500" fill="hold"/>
                                        <p:tgtEl>
                                          <p:spTgt spid="61">
                                            <p:txEl>
                                              <p:pRg st="3" end="3"/>
                                            </p:txEl>
                                          </p:spTgt>
                                        </p:tgtEl>
                                        <p:attrNameLst>
                                          <p:attrName>ppt_h</p:attrName>
                                        </p:attrNameLst>
                                      </p:cBhvr>
                                      <p:tavLst>
                                        <p:tav tm="0">
                                          <p:val>
                                            <p:strVal val="#ppt_h"/>
                                          </p:val>
                                        </p:tav>
                                        <p:tav tm="100000">
                                          <p:val>
                                            <p:strVal val="#ppt_h"/>
                                          </p:val>
                                        </p:tav>
                                      </p:tavLst>
                                    </p:anim>
                                    <p:anim calcmode="lin" valueType="num">
                                      <p:cBhvr>
                                        <p:cTn id="45" dur="500" fill="hold"/>
                                        <p:tgtEl>
                                          <p:spTgt spid="61">
                                            <p:txEl>
                                              <p:pRg st="3" end="3"/>
                                            </p:txEl>
                                          </p:spTgt>
                                        </p:tgtEl>
                                        <p:attrNameLst>
                                          <p:attrName>ppt_x</p:attrName>
                                        </p:attrNameLst>
                                      </p:cBhvr>
                                      <p:tavLst>
                                        <p:tav tm="0">
                                          <p:val>
                                            <p:strVal val="#ppt_x-.2"/>
                                          </p:val>
                                        </p:tav>
                                        <p:tav tm="100000">
                                          <p:val>
                                            <p:strVal val="#ppt_x"/>
                                          </p:val>
                                        </p:tav>
                                      </p:tavLst>
                                    </p:anim>
                                    <p:anim calcmode="lin" valueType="num">
                                      <p:cBhvr>
                                        <p:cTn id="46" dur="500" fill="hold"/>
                                        <p:tgtEl>
                                          <p:spTgt spid="61">
                                            <p:txEl>
                                              <p:pRg st="3" end="3"/>
                                            </p:txEl>
                                          </p:spTgt>
                                        </p:tgtEl>
                                        <p:attrNameLst>
                                          <p:attrName>ppt_y</p:attrName>
                                        </p:attrNameLst>
                                      </p:cBhvr>
                                      <p:tavLst>
                                        <p:tav tm="0">
                                          <p:val>
                                            <p:strVal val="#ppt_y"/>
                                          </p:val>
                                        </p:tav>
                                        <p:tav tm="100000">
                                          <p:val>
                                            <p:strVal val="#ppt_y"/>
                                          </p:val>
                                        </p:tav>
                                      </p:tavLst>
                                    </p:anim>
                                    <p:animEffect transition="in" filter="fade">
                                      <p:cBhvr>
                                        <p:cTn id="47" dur="500"/>
                                        <p:tgtEl>
                                          <p:spTgt spid="61">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4" presetClass="entr" presetSubtype="0" accel="100000" fill="hold" nodeType="clickEffect">
                                  <p:stCondLst>
                                    <p:cond delay="0"/>
                                  </p:stCondLst>
                                  <p:childTnLst>
                                    <p:set>
                                      <p:cBhvr>
                                        <p:cTn id="51" dur="1" fill="hold">
                                          <p:stCondLst>
                                            <p:cond delay="0"/>
                                          </p:stCondLst>
                                        </p:cTn>
                                        <p:tgtEl>
                                          <p:spTgt spid="63">
                                            <p:txEl>
                                              <p:pRg st="3" end="3"/>
                                            </p:txEl>
                                          </p:spTgt>
                                        </p:tgtEl>
                                        <p:attrNameLst>
                                          <p:attrName>style.visibility</p:attrName>
                                        </p:attrNameLst>
                                      </p:cBhvr>
                                      <p:to>
                                        <p:strVal val="visible"/>
                                      </p:to>
                                    </p:set>
                                    <p:anim calcmode="lin" valueType="num">
                                      <p:cBhvr>
                                        <p:cTn id="52" dur="500" fill="hold"/>
                                        <p:tgtEl>
                                          <p:spTgt spid="63">
                                            <p:txEl>
                                              <p:pRg st="3" end="3"/>
                                            </p:txEl>
                                          </p:spTgt>
                                        </p:tgtEl>
                                        <p:attrNameLst>
                                          <p:attrName>ppt_w</p:attrName>
                                        </p:attrNameLst>
                                      </p:cBhvr>
                                      <p:tavLst>
                                        <p:tav tm="0">
                                          <p:val>
                                            <p:strVal val="#ppt_w*0.05"/>
                                          </p:val>
                                        </p:tav>
                                        <p:tav tm="100000">
                                          <p:val>
                                            <p:strVal val="#ppt_w"/>
                                          </p:val>
                                        </p:tav>
                                      </p:tavLst>
                                    </p:anim>
                                    <p:anim calcmode="lin" valueType="num">
                                      <p:cBhvr>
                                        <p:cTn id="53" dur="500" fill="hold"/>
                                        <p:tgtEl>
                                          <p:spTgt spid="63">
                                            <p:txEl>
                                              <p:pRg st="3" end="3"/>
                                            </p:txEl>
                                          </p:spTgt>
                                        </p:tgtEl>
                                        <p:attrNameLst>
                                          <p:attrName>ppt_h</p:attrName>
                                        </p:attrNameLst>
                                      </p:cBhvr>
                                      <p:tavLst>
                                        <p:tav tm="0">
                                          <p:val>
                                            <p:strVal val="#ppt_h"/>
                                          </p:val>
                                        </p:tav>
                                        <p:tav tm="100000">
                                          <p:val>
                                            <p:strVal val="#ppt_h"/>
                                          </p:val>
                                        </p:tav>
                                      </p:tavLst>
                                    </p:anim>
                                    <p:anim calcmode="lin" valueType="num">
                                      <p:cBhvr>
                                        <p:cTn id="54" dur="500" fill="hold"/>
                                        <p:tgtEl>
                                          <p:spTgt spid="63">
                                            <p:txEl>
                                              <p:pRg st="3" end="3"/>
                                            </p:txEl>
                                          </p:spTgt>
                                        </p:tgtEl>
                                        <p:attrNameLst>
                                          <p:attrName>ppt_x</p:attrName>
                                        </p:attrNameLst>
                                      </p:cBhvr>
                                      <p:tavLst>
                                        <p:tav tm="0">
                                          <p:val>
                                            <p:strVal val="#ppt_x-.2"/>
                                          </p:val>
                                        </p:tav>
                                        <p:tav tm="100000">
                                          <p:val>
                                            <p:strVal val="#ppt_x"/>
                                          </p:val>
                                        </p:tav>
                                      </p:tavLst>
                                    </p:anim>
                                    <p:anim calcmode="lin" valueType="num">
                                      <p:cBhvr>
                                        <p:cTn id="55" dur="500" fill="hold"/>
                                        <p:tgtEl>
                                          <p:spTgt spid="63">
                                            <p:txEl>
                                              <p:pRg st="3" end="3"/>
                                            </p:txEl>
                                          </p:spTgt>
                                        </p:tgtEl>
                                        <p:attrNameLst>
                                          <p:attrName>ppt_y</p:attrName>
                                        </p:attrNameLst>
                                      </p:cBhvr>
                                      <p:tavLst>
                                        <p:tav tm="0">
                                          <p:val>
                                            <p:strVal val="#ppt_y"/>
                                          </p:val>
                                        </p:tav>
                                        <p:tav tm="100000">
                                          <p:val>
                                            <p:strVal val="#ppt_y"/>
                                          </p:val>
                                        </p:tav>
                                      </p:tavLst>
                                    </p:anim>
                                    <p:animEffect transition="in" filter="fade">
                                      <p:cBhvr>
                                        <p:cTn id="56" dur="500"/>
                                        <p:tgtEl>
                                          <p:spTgt spid="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0" y="0"/>
            <a:ext cx="9144000" cy="6858000"/>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00166" y="-71462"/>
            <a:ext cx="6072230" cy="1015663"/>
          </a:xfrm>
          <a:prstGeom prst="rect">
            <a:avLst/>
          </a:prstGeom>
          <a:noFill/>
        </p:spPr>
        <p:txBody>
          <a:bodyPr wrap="square" rtlCol="0">
            <a:spAutoFit/>
          </a:bodyPr>
          <a:lstStyle/>
          <a:p>
            <a:pPr algn="ctr"/>
            <a:r>
              <a:rPr lang="en-IN" sz="6000" dirty="0" smtClean="0">
                <a:latin typeface="Gabriola" pitchFamily="82" charset="0"/>
                <a:cs typeface="Times New Roman" pitchFamily="18" charset="0"/>
              </a:rPr>
              <a:t>Background</a:t>
            </a:r>
            <a:endParaRPr lang="en-US" sz="3200" dirty="0">
              <a:latin typeface="Gabriola" pitchFamily="82" charset="0"/>
              <a:cs typeface="Times New Roman" pitchFamily="18" charset="0"/>
            </a:endParaRPr>
          </a:p>
        </p:txBody>
      </p:sp>
      <p:sp>
        <p:nvSpPr>
          <p:cNvPr id="7" name="TextBox 6"/>
          <p:cNvSpPr txBox="1"/>
          <p:nvPr/>
        </p:nvSpPr>
        <p:spPr>
          <a:xfrm>
            <a:off x="285720" y="1000108"/>
            <a:ext cx="6643734" cy="523220"/>
          </a:xfrm>
          <a:prstGeom prst="rect">
            <a:avLst/>
          </a:prstGeom>
          <a:noFill/>
        </p:spPr>
        <p:txBody>
          <a:bodyPr wrap="square" rtlCol="0">
            <a:spAutoFit/>
          </a:bodyPr>
          <a:lstStyle/>
          <a:p>
            <a:r>
              <a:rPr lang="en-IN" sz="2800" dirty="0" smtClean="0">
                <a:latin typeface="Gabriola" pitchFamily="82" charset="0"/>
                <a:cs typeface="Calibri"/>
              </a:rPr>
              <a:t>●</a:t>
            </a:r>
            <a:r>
              <a:rPr lang="en-IN" sz="2800" dirty="0" smtClean="0">
                <a:latin typeface="Calibri"/>
                <a:cs typeface="Calibri"/>
              </a:rPr>
              <a:t> </a:t>
            </a:r>
            <a:r>
              <a:rPr lang="en-IN" sz="2800" dirty="0" smtClean="0">
                <a:latin typeface="Gabriola" pitchFamily="82" charset="0"/>
                <a:cs typeface="Calibri"/>
              </a:rPr>
              <a:t>Kinematic chain of</a:t>
            </a:r>
            <a:r>
              <a:rPr lang="en-IN" sz="2800" dirty="0" smtClean="0">
                <a:latin typeface="Calibri"/>
                <a:cs typeface="Calibri"/>
              </a:rPr>
              <a:t> </a:t>
            </a:r>
            <a:r>
              <a:rPr lang="en-IN" sz="2800" dirty="0" smtClean="0">
                <a:latin typeface="Gabriola" pitchFamily="82" charset="0"/>
              </a:rPr>
              <a:t>the human lower limb</a:t>
            </a:r>
            <a:endParaRPr lang="en-US" sz="2000" dirty="0">
              <a:latin typeface="Gabriola" pitchFamily="82" charset="0"/>
            </a:endParaRPr>
          </a:p>
        </p:txBody>
      </p:sp>
      <p:sp>
        <p:nvSpPr>
          <p:cNvPr id="16" name="TextBox 15"/>
          <p:cNvSpPr txBox="1"/>
          <p:nvPr/>
        </p:nvSpPr>
        <p:spPr>
          <a:xfrm>
            <a:off x="5857884" y="3214686"/>
            <a:ext cx="2786082" cy="1815882"/>
          </a:xfrm>
          <a:prstGeom prst="rect">
            <a:avLst/>
          </a:prstGeom>
          <a:noFill/>
        </p:spPr>
        <p:txBody>
          <a:bodyPr wrap="square" rtlCol="0">
            <a:spAutoFit/>
          </a:bodyPr>
          <a:lstStyle/>
          <a:p>
            <a:pPr algn="just"/>
            <a:r>
              <a:rPr lang="en-IN" sz="2800" dirty="0" smtClean="0">
                <a:latin typeface="Gabriola" pitchFamily="82" charset="0"/>
              </a:rPr>
              <a:t>   hip joint 3 DoF</a:t>
            </a:r>
          </a:p>
          <a:p>
            <a:pPr algn="just"/>
            <a:r>
              <a:rPr lang="en-IN" sz="2800" dirty="0" smtClean="0">
                <a:latin typeface="Gabriola" pitchFamily="82" charset="0"/>
              </a:rPr>
              <a:t>+ Knee joint 1 DoF</a:t>
            </a:r>
          </a:p>
          <a:p>
            <a:pPr algn="just"/>
            <a:r>
              <a:rPr lang="en-IN" sz="2800" dirty="0" smtClean="0">
                <a:latin typeface="Gabriola" pitchFamily="82" charset="0"/>
              </a:rPr>
              <a:t>+ Ankle joint 2 DoF</a:t>
            </a:r>
          </a:p>
          <a:p>
            <a:endParaRPr lang="en-US" sz="2800" dirty="0">
              <a:latin typeface="Gabriola" pitchFamily="82" charset="0"/>
            </a:endParaRPr>
          </a:p>
        </p:txBody>
      </p:sp>
      <p:cxnSp>
        <p:nvCxnSpPr>
          <p:cNvPr id="18" name="Straight Connector 17"/>
          <p:cNvCxnSpPr/>
          <p:nvPr/>
        </p:nvCxnSpPr>
        <p:spPr>
          <a:xfrm>
            <a:off x="5929322" y="4643446"/>
            <a:ext cx="2428892"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715008" y="4643446"/>
            <a:ext cx="2857520" cy="523220"/>
          </a:xfrm>
          <a:prstGeom prst="rect">
            <a:avLst/>
          </a:prstGeom>
          <a:noFill/>
        </p:spPr>
        <p:txBody>
          <a:bodyPr wrap="square" rtlCol="0">
            <a:spAutoFit/>
          </a:bodyPr>
          <a:lstStyle/>
          <a:p>
            <a:r>
              <a:rPr lang="en-IN" sz="2800" dirty="0" smtClean="0">
                <a:latin typeface="Gabriola" pitchFamily="82" charset="0"/>
              </a:rPr>
              <a:t>Total One leg has 6 DoF</a:t>
            </a:r>
            <a:endParaRPr lang="en-US" sz="2800" dirty="0">
              <a:latin typeface="Gabriola" pitchFamily="82" charset="0"/>
            </a:endParaRPr>
          </a:p>
        </p:txBody>
      </p:sp>
      <p:pic>
        <p:nvPicPr>
          <p:cNvPr id="21" name="Picture 20" descr="LegKinematics-1.emf"/>
          <p:cNvPicPr>
            <a:picLocks noChangeAspect="1"/>
          </p:cNvPicPr>
          <p:nvPr/>
        </p:nvPicPr>
        <p:blipFill>
          <a:blip r:embed="rId3"/>
          <a:stretch>
            <a:fillRect/>
          </a:stretch>
        </p:blipFill>
        <p:spPr>
          <a:xfrm>
            <a:off x="500034" y="1571612"/>
            <a:ext cx="4643470" cy="5214950"/>
          </a:xfrm>
          <a:prstGeom prst="rect">
            <a:avLst/>
          </a:prstGeom>
        </p:spPr>
      </p:pic>
      <p:sp>
        <p:nvSpPr>
          <p:cNvPr id="22" name="TextBox 21"/>
          <p:cNvSpPr txBox="1"/>
          <p:nvPr/>
        </p:nvSpPr>
        <p:spPr>
          <a:xfrm>
            <a:off x="4214810" y="2957452"/>
            <a:ext cx="1714512" cy="400110"/>
          </a:xfrm>
          <a:prstGeom prst="rect">
            <a:avLst/>
          </a:prstGeom>
          <a:noFill/>
        </p:spPr>
        <p:txBody>
          <a:bodyPr wrap="square" rtlCol="0">
            <a:spAutoFit/>
          </a:bodyPr>
          <a:lstStyle/>
          <a:p>
            <a:r>
              <a:rPr lang="en-IN" sz="2000" dirty="0" smtClean="0">
                <a:latin typeface="Gabriola" pitchFamily="82" charset="0"/>
              </a:rPr>
              <a:t>(Ball-Socket joint)</a:t>
            </a:r>
            <a:endParaRPr lang="en-US" sz="2000" dirty="0">
              <a:latin typeface="Gabriola" pitchFamily="82" charset="0"/>
            </a:endParaRPr>
          </a:p>
        </p:txBody>
      </p:sp>
      <p:sp>
        <p:nvSpPr>
          <p:cNvPr id="23" name="Rectangle 22"/>
          <p:cNvSpPr/>
          <p:nvPr/>
        </p:nvSpPr>
        <p:spPr>
          <a:xfrm>
            <a:off x="4071934" y="4429132"/>
            <a:ext cx="1285884" cy="369332"/>
          </a:xfrm>
          <a:prstGeom prst="rect">
            <a:avLst/>
          </a:prstGeom>
        </p:spPr>
        <p:txBody>
          <a:bodyPr wrap="square">
            <a:spAutoFit/>
          </a:bodyPr>
          <a:lstStyle/>
          <a:p>
            <a:r>
              <a:rPr lang="en-IN" dirty="0" smtClean="0">
                <a:latin typeface="Gabriola" pitchFamily="82" charset="0"/>
              </a:rPr>
              <a:t>(Revolute joint)</a:t>
            </a:r>
            <a:endParaRPr lang="en-US" dirty="0"/>
          </a:p>
        </p:txBody>
      </p:sp>
      <p:sp>
        <p:nvSpPr>
          <p:cNvPr id="24" name="Rectangle 23"/>
          <p:cNvSpPr/>
          <p:nvPr/>
        </p:nvSpPr>
        <p:spPr>
          <a:xfrm>
            <a:off x="3643306" y="5715016"/>
            <a:ext cx="1285884" cy="369332"/>
          </a:xfrm>
          <a:prstGeom prst="rect">
            <a:avLst/>
          </a:prstGeom>
        </p:spPr>
        <p:txBody>
          <a:bodyPr wrap="square">
            <a:spAutoFit/>
          </a:bodyPr>
          <a:lstStyle/>
          <a:p>
            <a:r>
              <a:rPr lang="en-IN" dirty="0" smtClean="0">
                <a:latin typeface="Gabriola" pitchFamily="82" charset="0"/>
              </a:rPr>
              <a:t>(Plane joint)</a:t>
            </a:r>
            <a:endParaRPr lang="en-US" dirty="0"/>
          </a:p>
        </p:txBody>
      </p:sp>
      <p:sp>
        <p:nvSpPr>
          <p:cNvPr id="26" name="TextBox 25"/>
          <p:cNvSpPr txBox="1"/>
          <p:nvPr/>
        </p:nvSpPr>
        <p:spPr>
          <a:xfrm>
            <a:off x="4929190" y="6215082"/>
            <a:ext cx="3143272" cy="369332"/>
          </a:xfrm>
          <a:prstGeom prst="rect">
            <a:avLst/>
          </a:prstGeom>
          <a:noFill/>
        </p:spPr>
        <p:txBody>
          <a:bodyPr wrap="square" rtlCol="0">
            <a:spAutoFit/>
          </a:bodyPr>
          <a:lstStyle/>
          <a:p>
            <a:r>
              <a:rPr lang="en-IN" dirty="0" smtClean="0">
                <a:latin typeface="Gabriola" pitchFamily="82" charset="0"/>
              </a:rPr>
              <a:t>Figure 1. Kinematic chain of human leg</a:t>
            </a:r>
            <a:endParaRPr lang="en-US" dirty="0">
              <a:latin typeface="Gabriola"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80">
                                          <p:stCondLst>
                                            <p:cond delay="0"/>
                                          </p:stCondLst>
                                        </p:cTn>
                                        <p:tgtEl>
                                          <p:spTgt spid="26"/>
                                        </p:tgtEl>
                                      </p:cBhvr>
                                    </p:animEffect>
                                    <p:anim calcmode="lin" valueType="num">
                                      <p:cBhvr>
                                        <p:cTn id="8"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13" dur="26">
                                          <p:stCondLst>
                                            <p:cond delay="650"/>
                                          </p:stCondLst>
                                        </p:cTn>
                                        <p:tgtEl>
                                          <p:spTgt spid="26"/>
                                        </p:tgtEl>
                                      </p:cBhvr>
                                      <p:to x="100000" y="60000"/>
                                    </p:animScale>
                                    <p:animScale>
                                      <p:cBhvr>
                                        <p:cTn id="14" dur="166" decel="50000">
                                          <p:stCondLst>
                                            <p:cond delay="676"/>
                                          </p:stCondLst>
                                        </p:cTn>
                                        <p:tgtEl>
                                          <p:spTgt spid="26"/>
                                        </p:tgtEl>
                                      </p:cBhvr>
                                      <p:to x="100000" y="100000"/>
                                    </p:animScale>
                                    <p:animScale>
                                      <p:cBhvr>
                                        <p:cTn id="15" dur="26">
                                          <p:stCondLst>
                                            <p:cond delay="1312"/>
                                          </p:stCondLst>
                                        </p:cTn>
                                        <p:tgtEl>
                                          <p:spTgt spid="26"/>
                                        </p:tgtEl>
                                      </p:cBhvr>
                                      <p:to x="100000" y="80000"/>
                                    </p:animScale>
                                    <p:animScale>
                                      <p:cBhvr>
                                        <p:cTn id="16" dur="166" decel="50000">
                                          <p:stCondLst>
                                            <p:cond delay="1338"/>
                                          </p:stCondLst>
                                        </p:cTn>
                                        <p:tgtEl>
                                          <p:spTgt spid="26"/>
                                        </p:tgtEl>
                                      </p:cBhvr>
                                      <p:to x="100000" y="100000"/>
                                    </p:animScale>
                                    <p:animScale>
                                      <p:cBhvr>
                                        <p:cTn id="17" dur="26">
                                          <p:stCondLst>
                                            <p:cond delay="1642"/>
                                          </p:stCondLst>
                                        </p:cTn>
                                        <p:tgtEl>
                                          <p:spTgt spid="26"/>
                                        </p:tgtEl>
                                      </p:cBhvr>
                                      <p:to x="100000" y="90000"/>
                                    </p:animScale>
                                    <p:animScale>
                                      <p:cBhvr>
                                        <p:cTn id="18" dur="166" decel="50000">
                                          <p:stCondLst>
                                            <p:cond delay="1668"/>
                                          </p:stCondLst>
                                        </p:cTn>
                                        <p:tgtEl>
                                          <p:spTgt spid="26"/>
                                        </p:tgtEl>
                                      </p:cBhvr>
                                      <p:to x="100000" y="100000"/>
                                    </p:animScale>
                                    <p:animScale>
                                      <p:cBhvr>
                                        <p:cTn id="19" dur="26">
                                          <p:stCondLst>
                                            <p:cond delay="1808"/>
                                          </p:stCondLst>
                                        </p:cTn>
                                        <p:tgtEl>
                                          <p:spTgt spid="26"/>
                                        </p:tgtEl>
                                      </p:cBhvr>
                                      <p:to x="100000" y="95000"/>
                                    </p:animScale>
                                    <p:animScale>
                                      <p:cBhvr>
                                        <p:cTn id="20" dur="166" decel="50000">
                                          <p:stCondLst>
                                            <p:cond delay="1834"/>
                                          </p:stCondLst>
                                        </p:cTn>
                                        <p:tgtEl>
                                          <p:spTgt spid="26"/>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down)">
                                      <p:cBhvr>
                                        <p:cTn id="23" dur="580">
                                          <p:stCondLst>
                                            <p:cond delay="0"/>
                                          </p:stCondLst>
                                        </p:cTn>
                                        <p:tgtEl>
                                          <p:spTgt spid="21"/>
                                        </p:tgtEl>
                                      </p:cBhvr>
                                    </p:animEffect>
                                    <p:anim calcmode="lin" valueType="num">
                                      <p:cBhvr>
                                        <p:cTn id="24"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29" dur="26">
                                          <p:stCondLst>
                                            <p:cond delay="650"/>
                                          </p:stCondLst>
                                        </p:cTn>
                                        <p:tgtEl>
                                          <p:spTgt spid="21"/>
                                        </p:tgtEl>
                                      </p:cBhvr>
                                      <p:to x="100000" y="60000"/>
                                    </p:animScale>
                                    <p:animScale>
                                      <p:cBhvr>
                                        <p:cTn id="30" dur="166" decel="50000">
                                          <p:stCondLst>
                                            <p:cond delay="676"/>
                                          </p:stCondLst>
                                        </p:cTn>
                                        <p:tgtEl>
                                          <p:spTgt spid="21"/>
                                        </p:tgtEl>
                                      </p:cBhvr>
                                      <p:to x="100000" y="100000"/>
                                    </p:animScale>
                                    <p:animScale>
                                      <p:cBhvr>
                                        <p:cTn id="31" dur="26">
                                          <p:stCondLst>
                                            <p:cond delay="1312"/>
                                          </p:stCondLst>
                                        </p:cTn>
                                        <p:tgtEl>
                                          <p:spTgt spid="21"/>
                                        </p:tgtEl>
                                      </p:cBhvr>
                                      <p:to x="100000" y="80000"/>
                                    </p:animScale>
                                    <p:animScale>
                                      <p:cBhvr>
                                        <p:cTn id="32" dur="166" decel="50000">
                                          <p:stCondLst>
                                            <p:cond delay="1338"/>
                                          </p:stCondLst>
                                        </p:cTn>
                                        <p:tgtEl>
                                          <p:spTgt spid="21"/>
                                        </p:tgtEl>
                                      </p:cBhvr>
                                      <p:to x="100000" y="100000"/>
                                    </p:animScale>
                                    <p:animScale>
                                      <p:cBhvr>
                                        <p:cTn id="33" dur="26">
                                          <p:stCondLst>
                                            <p:cond delay="1642"/>
                                          </p:stCondLst>
                                        </p:cTn>
                                        <p:tgtEl>
                                          <p:spTgt spid="21"/>
                                        </p:tgtEl>
                                      </p:cBhvr>
                                      <p:to x="100000" y="90000"/>
                                    </p:animScale>
                                    <p:animScale>
                                      <p:cBhvr>
                                        <p:cTn id="34" dur="166" decel="50000">
                                          <p:stCondLst>
                                            <p:cond delay="1668"/>
                                          </p:stCondLst>
                                        </p:cTn>
                                        <p:tgtEl>
                                          <p:spTgt spid="21"/>
                                        </p:tgtEl>
                                      </p:cBhvr>
                                      <p:to x="100000" y="100000"/>
                                    </p:animScale>
                                    <p:animScale>
                                      <p:cBhvr>
                                        <p:cTn id="35" dur="26">
                                          <p:stCondLst>
                                            <p:cond delay="1808"/>
                                          </p:stCondLst>
                                        </p:cTn>
                                        <p:tgtEl>
                                          <p:spTgt spid="21"/>
                                        </p:tgtEl>
                                      </p:cBhvr>
                                      <p:to x="100000" y="95000"/>
                                    </p:animScale>
                                    <p:animScale>
                                      <p:cBhvr>
                                        <p:cTn id="36" dur="166" decel="50000">
                                          <p:stCondLst>
                                            <p:cond delay="1834"/>
                                          </p:stCondLst>
                                        </p:cTn>
                                        <p:tgtEl>
                                          <p:spTgt spid="21"/>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30" presetClass="entr" presetSubtype="0" fill="hold" nodeType="click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animEffect transition="in" filter="fade">
                                      <p:cBhvr>
                                        <p:cTn id="41" dur="800" decel="100000"/>
                                        <p:tgtEl>
                                          <p:spTgt spid="16">
                                            <p:txEl>
                                              <p:pRg st="0" end="0"/>
                                            </p:txEl>
                                          </p:spTgt>
                                        </p:tgtEl>
                                      </p:cBhvr>
                                    </p:animEffect>
                                    <p:anim calcmode="lin" valueType="num">
                                      <p:cBhvr>
                                        <p:cTn id="42" dur="800" decel="100000" fill="hold"/>
                                        <p:tgtEl>
                                          <p:spTgt spid="16">
                                            <p:txEl>
                                              <p:pRg st="0" end="0"/>
                                            </p:txEl>
                                          </p:spTgt>
                                        </p:tgtEl>
                                        <p:attrNameLst>
                                          <p:attrName>style.rotation</p:attrName>
                                        </p:attrNameLst>
                                      </p:cBhvr>
                                      <p:tavLst>
                                        <p:tav tm="0">
                                          <p:val>
                                            <p:fltVal val="-90"/>
                                          </p:val>
                                        </p:tav>
                                        <p:tav tm="100000">
                                          <p:val>
                                            <p:fltVal val="0"/>
                                          </p:val>
                                        </p:tav>
                                      </p:tavLst>
                                    </p:anim>
                                    <p:anim calcmode="lin" valueType="num">
                                      <p:cBhvr>
                                        <p:cTn id="43" dur="800" decel="100000" fill="hold"/>
                                        <p:tgtEl>
                                          <p:spTgt spid="16">
                                            <p:txEl>
                                              <p:pRg st="0" end="0"/>
                                            </p:txEl>
                                          </p:spTgt>
                                        </p:tgtEl>
                                        <p:attrNameLst>
                                          <p:attrName>ppt_x</p:attrName>
                                        </p:attrNameLst>
                                      </p:cBhvr>
                                      <p:tavLst>
                                        <p:tav tm="0">
                                          <p:val>
                                            <p:strVal val="#ppt_x+0.4"/>
                                          </p:val>
                                        </p:tav>
                                        <p:tav tm="100000">
                                          <p:val>
                                            <p:strVal val="#ppt_x-0.05"/>
                                          </p:val>
                                        </p:tav>
                                      </p:tavLst>
                                    </p:anim>
                                    <p:anim calcmode="lin" valueType="num">
                                      <p:cBhvr>
                                        <p:cTn id="44" dur="800" decel="100000" fill="hold"/>
                                        <p:tgtEl>
                                          <p:spTgt spid="16">
                                            <p:txEl>
                                              <p:pRg st="0" end="0"/>
                                            </p:txEl>
                                          </p:spTgt>
                                        </p:tgtEl>
                                        <p:attrNameLst>
                                          <p:attrName>ppt_y</p:attrName>
                                        </p:attrNameLst>
                                      </p:cBhvr>
                                      <p:tavLst>
                                        <p:tav tm="0">
                                          <p:val>
                                            <p:strVal val="#ppt_y-0.4"/>
                                          </p:val>
                                        </p:tav>
                                        <p:tav tm="100000">
                                          <p:val>
                                            <p:strVal val="#ppt_y+0.1"/>
                                          </p:val>
                                        </p:tav>
                                      </p:tavLst>
                                    </p:anim>
                                    <p:anim calcmode="lin" valueType="num">
                                      <p:cBhvr>
                                        <p:cTn id="45" dur="200" accel="100000" fill="hold">
                                          <p:stCondLst>
                                            <p:cond delay="800"/>
                                          </p:stCondLst>
                                        </p:cTn>
                                        <p:tgtEl>
                                          <p:spTgt spid="16">
                                            <p:txEl>
                                              <p:pRg st="0" end="0"/>
                                            </p:txEl>
                                          </p:spTgt>
                                        </p:tgtEl>
                                        <p:attrNameLst>
                                          <p:attrName>ppt_x</p:attrName>
                                        </p:attrNameLst>
                                      </p:cBhvr>
                                      <p:tavLst>
                                        <p:tav tm="0">
                                          <p:val>
                                            <p:strVal val="#ppt_x-0.05"/>
                                          </p:val>
                                        </p:tav>
                                        <p:tav tm="100000">
                                          <p:val>
                                            <p:strVal val="#ppt_x"/>
                                          </p:val>
                                        </p:tav>
                                      </p:tavLst>
                                    </p:anim>
                                    <p:anim calcmode="lin" valueType="num">
                                      <p:cBhvr>
                                        <p:cTn id="46" dur="200" accel="100000" fill="hold">
                                          <p:stCondLst>
                                            <p:cond delay="800"/>
                                          </p:stCondLst>
                                        </p:cTn>
                                        <p:tgtEl>
                                          <p:spTgt spid="16">
                                            <p:txEl>
                                              <p:pRg st="0" end="0"/>
                                            </p:txEl>
                                          </p:spTgt>
                                        </p:tgtEl>
                                        <p:attrNameLst>
                                          <p:attrName>ppt_y</p:attrName>
                                        </p:attrNameLst>
                                      </p:cBhvr>
                                      <p:tavLst>
                                        <p:tav tm="0">
                                          <p:val>
                                            <p:strVal val="#ppt_y+0.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 presetClass="entr" presetSubtype="16"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box(in)">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30" presetClass="entr" presetSubtype="0" fill="hold" nodeType="clickEffect">
                                  <p:stCondLst>
                                    <p:cond delay="0"/>
                                  </p:stCondLst>
                                  <p:childTnLst>
                                    <p:set>
                                      <p:cBhvr>
                                        <p:cTn id="55" dur="1" fill="hold">
                                          <p:stCondLst>
                                            <p:cond delay="0"/>
                                          </p:stCondLst>
                                        </p:cTn>
                                        <p:tgtEl>
                                          <p:spTgt spid="16">
                                            <p:txEl>
                                              <p:pRg st="1" end="1"/>
                                            </p:txEl>
                                          </p:spTgt>
                                        </p:tgtEl>
                                        <p:attrNameLst>
                                          <p:attrName>style.visibility</p:attrName>
                                        </p:attrNameLst>
                                      </p:cBhvr>
                                      <p:to>
                                        <p:strVal val="visible"/>
                                      </p:to>
                                    </p:set>
                                    <p:animEffect transition="in" filter="fade">
                                      <p:cBhvr>
                                        <p:cTn id="56" dur="800" decel="100000"/>
                                        <p:tgtEl>
                                          <p:spTgt spid="16">
                                            <p:txEl>
                                              <p:pRg st="1" end="1"/>
                                            </p:txEl>
                                          </p:spTgt>
                                        </p:tgtEl>
                                      </p:cBhvr>
                                    </p:animEffect>
                                    <p:anim calcmode="lin" valueType="num">
                                      <p:cBhvr>
                                        <p:cTn id="57" dur="800" decel="100000" fill="hold"/>
                                        <p:tgtEl>
                                          <p:spTgt spid="16">
                                            <p:txEl>
                                              <p:pRg st="1" end="1"/>
                                            </p:txEl>
                                          </p:spTgt>
                                        </p:tgtEl>
                                        <p:attrNameLst>
                                          <p:attrName>style.rotation</p:attrName>
                                        </p:attrNameLst>
                                      </p:cBhvr>
                                      <p:tavLst>
                                        <p:tav tm="0">
                                          <p:val>
                                            <p:fltVal val="-90"/>
                                          </p:val>
                                        </p:tav>
                                        <p:tav tm="100000">
                                          <p:val>
                                            <p:fltVal val="0"/>
                                          </p:val>
                                        </p:tav>
                                      </p:tavLst>
                                    </p:anim>
                                    <p:anim calcmode="lin" valueType="num">
                                      <p:cBhvr>
                                        <p:cTn id="58" dur="800" decel="100000" fill="hold"/>
                                        <p:tgtEl>
                                          <p:spTgt spid="16">
                                            <p:txEl>
                                              <p:pRg st="1" end="1"/>
                                            </p:txEl>
                                          </p:spTgt>
                                        </p:tgtEl>
                                        <p:attrNameLst>
                                          <p:attrName>ppt_x</p:attrName>
                                        </p:attrNameLst>
                                      </p:cBhvr>
                                      <p:tavLst>
                                        <p:tav tm="0">
                                          <p:val>
                                            <p:strVal val="#ppt_x+0.4"/>
                                          </p:val>
                                        </p:tav>
                                        <p:tav tm="100000">
                                          <p:val>
                                            <p:strVal val="#ppt_x-0.05"/>
                                          </p:val>
                                        </p:tav>
                                      </p:tavLst>
                                    </p:anim>
                                    <p:anim calcmode="lin" valueType="num">
                                      <p:cBhvr>
                                        <p:cTn id="59" dur="800" decel="100000" fill="hold"/>
                                        <p:tgtEl>
                                          <p:spTgt spid="16">
                                            <p:txEl>
                                              <p:pRg st="1" end="1"/>
                                            </p:txEl>
                                          </p:spTgt>
                                        </p:tgtEl>
                                        <p:attrNameLst>
                                          <p:attrName>ppt_y</p:attrName>
                                        </p:attrNameLst>
                                      </p:cBhvr>
                                      <p:tavLst>
                                        <p:tav tm="0">
                                          <p:val>
                                            <p:strVal val="#ppt_y-0.4"/>
                                          </p:val>
                                        </p:tav>
                                        <p:tav tm="100000">
                                          <p:val>
                                            <p:strVal val="#ppt_y+0.1"/>
                                          </p:val>
                                        </p:tav>
                                      </p:tavLst>
                                    </p:anim>
                                    <p:anim calcmode="lin" valueType="num">
                                      <p:cBhvr>
                                        <p:cTn id="60" dur="200" accel="100000" fill="hold">
                                          <p:stCondLst>
                                            <p:cond delay="800"/>
                                          </p:stCondLst>
                                        </p:cTn>
                                        <p:tgtEl>
                                          <p:spTgt spid="16">
                                            <p:txEl>
                                              <p:pRg st="1" end="1"/>
                                            </p:txEl>
                                          </p:spTgt>
                                        </p:tgtEl>
                                        <p:attrNameLst>
                                          <p:attrName>ppt_x</p:attrName>
                                        </p:attrNameLst>
                                      </p:cBhvr>
                                      <p:tavLst>
                                        <p:tav tm="0">
                                          <p:val>
                                            <p:strVal val="#ppt_x-0.05"/>
                                          </p:val>
                                        </p:tav>
                                        <p:tav tm="100000">
                                          <p:val>
                                            <p:strVal val="#ppt_x"/>
                                          </p:val>
                                        </p:tav>
                                      </p:tavLst>
                                    </p:anim>
                                    <p:anim calcmode="lin" valueType="num">
                                      <p:cBhvr>
                                        <p:cTn id="61" dur="200" accel="100000" fill="hold">
                                          <p:stCondLst>
                                            <p:cond delay="800"/>
                                          </p:stCondLst>
                                        </p:cTn>
                                        <p:tgtEl>
                                          <p:spTgt spid="16">
                                            <p:txEl>
                                              <p:pRg st="1" end="1"/>
                                            </p:txEl>
                                          </p:spTgt>
                                        </p:tgtEl>
                                        <p:attrNameLst>
                                          <p:attrName>ppt_y</p:attrName>
                                        </p:attrNameLst>
                                      </p:cBhvr>
                                      <p:tavLst>
                                        <p:tav tm="0">
                                          <p:val>
                                            <p:strVal val="#ppt_y+0.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 presetClass="entr" presetSubtype="16"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box(in)">
                                      <p:cBhvr>
                                        <p:cTn id="66" dur="500"/>
                                        <p:tgtEl>
                                          <p:spTgt spid="23"/>
                                        </p:tgtEl>
                                      </p:cBhvr>
                                    </p:animEffect>
                                  </p:childTnLst>
                                </p:cTn>
                              </p:par>
                            </p:childTnLst>
                          </p:cTn>
                        </p:par>
                      </p:childTnLst>
                    </p:cTn>
                  </p:par>
                  <p:par>
                    <p:cTn id="67" fill="hold">
                      <p:stCondLst>
                        <p:cond delay="indefinite"/>
                      </p:stCondLst>
                      <p:childTnLst>
                        <p:par>
                          <p:cTn id="68" fill="hold">
                            <p:stCondLst>
                              <p:cond delay="0"/>
                            </p:stCondLst>
                            <p:childTnLst>
                              <p:par>
                                <p:cTn id="69" presetID="30" presetClass="entr" presetSubtype="0" fill="hold" nodeType="clickEffect">
                                  <p:stCondLst>
                                    <p:cond delay="0"/>
                                  </p:stCondLst>
                                  <p:childTnLst>
                                    <p:set>
                                      <p:cBhvr>
                                        <p:cTn id="70" dur="1" fill="hold">
                                          <p:stCondLst>
                                            <p:cond delay="0"/>
                                          </p:stCondLst>
                                        </p:cTn>
                                        <p:tgtEl>
                                          <p:spTgt spid="16">
                                            <p:txEl>
                                              <p:pRg st="2" end="2"/>
                                            </p:txEl>
                                          </p:spTgt>
                                        </p:tgtEl>
                                        <p:attrNameLst>
                                          <p:attrName>style.visibility</p:attrName>
                                        </p:attrNameLst>
                                      </p:cBhvr>
                                      <p:to>
                                        <p:strVal val="visible"/>
                                      </p:to>
                                    </p:set>
                                    <p:animEffect transition="in" filter="fade">
                                      <p:cBhvr>
                                        <p:cTn id="71" dur="800" decel="100000"/>
                                        <p:tgtEl>
                                          <p:spTgt spid="16">
                                            <p:txEl>
                                              <p:pRg st="2" end="2"/>
                                            </p:txEl>
                                          </p:spTgt>
                                        </p:tgtEl>
                                      </p:cBhvr>
                                    </p:animEffect>
                                    <p:anim calcmode="lin" valueType="num">
                                      <p:cBhvr>
                                        <p:cTn id="72" dur="800" decel="100000" fill="hold"/>
                                        <p:tgtEl>
                                          <p:spTgt spid="16">
                                            <p:txEl>
                                              <p:pRg st="2" end="2"/>
                                            </p:txEl>
                                          </p:spTgt>
                                        </p:tgtEl>
                                        <p:attrNameLst>
                                          <p:attrName>style.rotation</p:attrName>
                                        </p:attrNameLst>
                                      </p:cBhvr>
                                      <p:tavLst>
                                        <p:tav tm="0">
                                          <p:val>
                                            <p:fltVal val="-90"/>
                                          </p:val>
                                        </p:tav>
                                        <p:tav tm="100000">
                                          <p:val>
                                            <p:fltVal val="0"/>
                                          </p:val>
                                        </p:tav>
                                      </p:tavLst>
                                    </p:anim>
                                    <p:anim calcmode="lin" valueType="num">
                                      <p:cBhvr>
                                        <p:cTn id="73" dur="800" decel="100000" fill="hold"/>
                                        <p:tgtEl>
                                          <p:spTgt spid="16">
                                            <p:txEl>
                                              <p:pRg st="2" end="2"/>
                                            </p:txEl>
                                          </p:spTgt>
                                        </p:tgtEl>
                                        <p:attrNameLst>
                                          <p:attrName>ppt_x</p:attrName>
                                        </p:attrNameLst>
                                      </p:cBhvr>
                                      <p:tavLst>
                                        <p:tav tm="0">
                                          <p:val>
                                            <p:strVal val="#ppt_x+0.4"/>
                                          </p:val>
                                        </p:tav>
                                        <p:tav tm="100000">
                                          <p:val>
                                            <p:strVal val="#ppt_x-0.05"/>
                                          </p:val>
                                        </p:tav>
                                      </p:tavLst>
                                    </p:anim>
                                    <p:anim calcmode="lin" valueType="num">
                                      <p:cBhvr>
                                        <p:cTn id="74" dur="800" decel="100000" fill="hold"/>
                                        <p:tgtEl>
                                          <p:spTgt spid="16">
                                            <p:txEl>
                                              <p:pRg st="2" end="2"/>
                                            </p:txEl>
                                          </p:spTgt>
                                        </p:tgtEl>
                                        <p:attrNameLst>
                                          <p:attrName>ppt_y</p:attrName>
                                        </p:attrNameLst>
                                      </p:cBhvr>
                                      <p:tavLst>
                                        <p:tav tm="0">
                                          <p:val>
                                            <p:strVal val="#ppt_y-0.4"/>
                                          </p:val>
                                        </p:tav>
                                        <p:tav tm="100000">
                                          <p:val>
                                            <p:strVal val="#ppt_y+0.1"/>
                                          </p:val>
                                        </p:tav>
                                      </p:tavLst>
                                    </p:anim>
                                    <p:anim calcmode="lin" valueType="num">
                                      <p:cBhvr>
                                        <p:cTn id="75" dur="200" accel="100000" fill="hold">
                                          <p:stCondLst>
                                            <p:cond delay="800"/>
                                          </p:stCondLst>
                                        </p:cTn>
                                        <p:tgtEl>
                                          <p:spTgt spid="16">
                                            <p:txEl>
                                              <p:pRg st="2" end="2"/>
                                            </p:txEl>
                                          </p:spTgt>
                                        </p:tgtEl>
                                        <p:attrNameLst>
                                          <p:attrName>ppt_x</p:attrName>
                                        </p:attrNameLst>
                                      </p:cBhvr>
                                      <p:tavLst>
                                        <p:tav tm="0">
                                          <p:val>
                                            <p:strVal val="#ppt_x-0.05"/>
                                          </p:val>
                                        </p:tav>
                                        <p:tav tm="100000">
                                          <p:val>
                                            <p:strVal val="#ppt_x"/>
                                          </p:val>
                                        </p:tav>
                                      </p:tavLst>
                                    </p:anim>
                                    <p:anim calcmode="lin" valueType="num">
                                      <p:cBhvr>
                                        <p:cTn id="76" dur="200" accel="100000" fill="hold">
                                          <p:stCondLst>
                                            <p:cond delay="800"/>
                                          </p:stCondLst>
                                        </p:cTn>
                                        <p:tgtEl>
                                          <p:spTgt spid="16">
                                            <p:txEl>
                                              <p:pRg st="2" end="2"/>
                                            </p:txEl>
                                          </p:spTgt>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 presetClass="entr" presetSubtype="16" fill="hold" nodeType="click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box(in)">
                                      <p:cBhvr>
                                        <p:cTn id="81" dur="500"/>
                                        <p:tgtEl>
                                          <p:spTgt spid="24">
                                            <p:txEl>
                                              <p:pRg st="0" end="0"/>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30" presetClass="entr" presetSubtype="0" fill="hold"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800" decel="100000"/>
                                        <p:tgtEl>
                                          <p:spTgt spid="18"/>
                                        </p:tgtEl>
                                      </p:cBhvr>
                                    </p:animEffect>
                                    <p:anim calcmode="lin" valueType="num">
                                      <p:cBhvr>
                                        <p:cTn id="87" dur="800" decel="100000" fill="hold"/>
                                        <p:tgtEl>
                                          <p:spTgt spid="18"/>
                                        </p:tgtEl>
                                        <p:attrNameLst>
                                          <p:attrName>style.rotation</p:attrName>
                                        </p:attrNameLst>
                                      </p:cBhvr>
                                      <p:tavLst>
                                        <p:tav tm="0">
                                          <p:val>
                                            <p:fltVal val="-90"/>
                                          </p:val>
                                        </p:tav>
                                        <p:tav tm="100000">
                                          <p:val>
                                            <p:fltVal val="0"/>
                                          </p:val>
                                        </p:tav>
                                      </p:tavLst>
                                    </p:anim>
                                    <p:anim calcmode="lin" valueType="num">
                                      <p:cBhvr>
                                        <p:cTn id="88" dur="800" decel="100000" fill="hold"/>
                                        <p:tgtEl>
                                          <p:spTgt spid="18"/>
                                        </p:tgtEl>
                                        <p:attrNameLst>
                                          <p:attrName>ppt_x</p:attrName>
                                        </p:attrNameLst>
                                      </p:cBhvr>
                                      <p:tavLst>
                                        <p:tav tm="0">
                                          <p:val>
                                            <p:strVal val="#ppt_x+0.4"/>
                                          </p:val>
                                        </p:tav>
                                        <p:tav tm="100000">
                                          <p:val>
                                            <p:strVal val="#ppt_x-0.05"/>
                                          </p:val>
                                        </p:tav>
                                      </p:tavLst>
                                    </p:anim>
                                    <p:anim calcmode="lin" valueType="num">
                                      <p:cBhvr>
                                        <p:cTn id="89" dur="800" decel="100000" fill="hold"/>
                                        <p:tgtEl>
                                          <p:spTgt spid="18"/>
                                        </p:tgtEl>
                                        <p:attrNameLst>
                                          <p:attrName>ppt_y</p:attrName>
                                        </p:attrNameLst>
                                      </p:cBhvr>
                                      <p:tavLst>
                                        <p:tav tm="0">
                                          <p:val>
                                            <p:strVal val="#ppt_y-0.4"/>
                                          </p:val>
                                        </p:tav>
                                        <p:tav tm="100000">
                                          <p:val>
                                            <p:strVal val="#ppt_y+0.1"/>
                                          </p:val>
                                        </p:tav>
                                      </p:tavLst>
                                    </p:anim>
                                    <p:anim calcmode="lin" valueType="num">
                                      <p:cBhvr>
                                        <p:cTn id="90"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91"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par>
                                <p:cTn id="92" presetID="30" presetClass="entr" presetSubtype="0" fill="hold" grpId="0" nodeType="with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fade">
                                      <p:cBhvr>
                                        <p:cTn id="94" dur="800" decel="100000"/>
                                        <p:tgtEl>
                                          <p:spTgt spid="19"/>
                                        </p:tgtEl>
                                      </p:cBhvr>
                                    </p:animEffect>
                                    <p:anim calcmode="lin" valueType="num">
                                      <p:cBhvr>
                                        <p:cTn id="95" dur="800" decel="100000" fill="hold"/>
                                        <p:tgtEl>
                                          <p:spTgt spid="19"/>
                                        </p:tgtEl>
                                        <p:attrNameLst>
                                          <p:attrName>style.rotation</p:attrName>
                                        </p:attrNameLst>
                                      </p:cBhvr>
                                      <p:tavLst>
                                        <p:tav tm="0">
                                          <p:val>
                                            <p:fltVal val="-90"/>
                                          </p:val>
                                        </p:tav>
                                        <p:tav tm="100000">
                                          <p:val>
                                            <p:fltVal val="0"/>
                                          </p:val>
                                        </p:tav>
                                      </p:tavLst>
                                    </p:anim>
                                    <p:anim calcmode="lin" valueType="num">
                                      <p:cBhvr>
                                        <p:cTn id="96" dur="800" decel="100000" fill="hold"/>
                                        <p:tgtEl>
                                          <p:spTgt spid="19"/>
                                        </p:tgtEl>
                                        <p:attrNameLst>
                                          <p:attrName>ppt_x</p:attrName>
                                        </p:attrNameLst>
                                      </p:cBhvr>
                                      <p:tavLst>
                                        <p:tav tm="0">
                                          <p:val>
                                            <p:strVal val="#ppt_x+0.4"/>
                                          </p:val>
                                        </p:tav>
                                        <p:tav tm="100000">
                                          <p:val>
                                            <p:strVal val="#ppt_x-0.05"/>
                                          </p:val>
                                        </p:tav>
                                      </p:tavLst>
                                    </p:anim>
                                    <p:anim calcmode="lin" valueType="num">
                                      <p:cBhvr>
                                        <p:cTn id="97" dur="800" decel="100000" fill="hold"/>
                                        <p:tgtEl>
                                          <p:spTgt spid="19"/>
                                        </p:tgtEl>
                                        <p:attrNameLst>
                                          <p:attrName>ppt_y</p:attrName>
                                        </p:attrNameLst>
                                      </p:cBhvr>
                                      <p:tavLst>
                                        <p:tav tm="0">
                                          <p:val>
                                            <p:strVal val="#ppt_y-0.4"/>
                                          </p:val>
                                        </p:tav>
                                        <p:tav tm="100000">
                                          <p:val>
                                            <p:strVal val="#ppt_y+0.1"/>
                                          </p:val>
                                        </p:tav>
                                      </p:tavLst>
                                    </p:anim>
                                    <p:anim calcmode="lin" valueType="num">
                                      <p:cBhvr>
                                        <p:cTn id="98"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99"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3"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57158" y="119698"/>
            <a:ext cx="6643734" cy="523220"/>
          </a:xfrm>
          <a:prstGeom prst="rect">
            <a:avLst/>
          </a:prstGeom>
          <a:noFill/>
        </p:spPr>
        <p:txBody>
          <a:bodyPr wrap="square" rtlCol="0">
            <a:spAutoFit/>
          </a:bodyPr>
          <a:lstStyle/>
          <a:p>
            <a:r>
              <a:rPr lang="en-IN" sz="2800" dirty="0" smtClean="0">
                <a:latin typeface="Gabriola" pitchFamily="82" charset="0"/>
                <a:cs typeface="Calibri"/>
              </a:rPr>
              <a:t>●</a:t>
            </a:r>
            <a:r>
              <a:rPr lang="en-IN" sz="2800" dirty="0" smtClean="0">
                <a:latin typeface="Calibri"/>
                <a:cs typeface="Calibri"/>
              </a:rPr>
              <a:t> </a:t>
            </a:r>
            <a:r>
              <a:rPr lang="en-IN" sz="2800" dirty="0" smtClean="0">
                <a:latin typeface="Gabriola" pitchFamily="82" charset="0"/>
                <a:cs typeface="Calibri"/>
              </a:rPr>
              <a:t>Walking gait of the human</a:t>
            </a:r>
            <a:endParaRPr lang="en-US" sz="2000" dirty="0">
              <a:latin typeface="Gabriola" pitchFamily="82" charset="0"/>
            </a:endParaRPr>
          </a:p>
        </p:txBody>
      </p:sp>
      <p:sp>
        <p:nvSpPr>
          <p:cNvPr id="4" name="TextBox 3"/>
          <p:cNvSpPr txBox="1"/>
          <p:nvPr/>
        </p:nvSpPr>
        <p:spPr>
          <a:xfrm>
            <a:off x="428596" y="785794"/>
            <a:ext cx="8215370" cy="1569660"/>
          </a:xfrm>
          <a:prstGeom prst="rect">
            <a:avLst/>
          </a:prstGeom>
          <a:noFill/>
        </p:spPr>
        <p:txBody>
          <a:bodyPr wrap="square" rtlCol="0">
            <a:spAutoFit/>
          </a:bodyPr>
          <a:lstStyle/>
          <a:p>
            <a:pPr algn="just"/>
            <a:r>
              <a:rPr lang="en-IN" dirty="0" smtClean="0">
                <a:latin typeface="Gabriola" pitchFamily="82" charset="0"/>
                <a:cs typeface="Calibri"/>
              </a:rPr>
              <a:t>● </a:t>
            </a:r>
            <a:r>
              <a:rPr lang="en-US" sz="2400" dirty="0" smtClean="0">
                <a:latin typeface="Gabriola" pitchFamily="82" charset="0"/>
              </a:rPr>
              <a:t>Gait </a:t>
            </a:r>
            <a:r>
              <a:rPr lang="en-US" sz="2400" dirty="0">
                <a:latin typeface="Gabriola" pitchFamily="82" charset="0"/>
              </a:rPr>
              <a:t>is the pattern of movement of the limbs </a:t>
            </a:r>
            <a:r>
              <a:rPr lang="en-US" sz="2400" dirty="0" smtClean="0">
                <a:latin typeface="Gabriola" pitchFamily="82" charset="0"/>
              </a:rPr>
              <a:t>of humans</a:t>
            </a:r>
            <a:r>
              <a:rPr lang="en-US" sz="2400" dirty="0">
                <a:latin typeface="Gabriola" pitchFamily="82" charset="0"/>
              </a:rPr>
              <a:t>, during locomotion over a </a:t>
            </a:r>
            <a:r>
              <a:rPr lang="en-US" sz="2400" dirty="0" smtClean="0">
                <a:latin typeface="Gabriola" pitchFamily="82" charset="0"/>
              </a:rPr>
              <a:t>solid surface. All humans use </a:t>
            </a:r>
            <a:r>
              <a:rPr lang="en-US" sz="2400" dirty="0">
                <a:latin typeface="Gabriola" pitchFamily="82" charset="0"/>
              </a:rPr>
              <a:t>a variety of gaits, selecting gait based on speed, </a:t>
            </a:r>
            <a:r>
              <a:rPr lang="en-US" sz="2400" dirty="0" smtClean="0">
                <a:latin typeface="Gabriola" pitchFamily="82" charset="0"/>
              </a:rPr>
              <a:t>terrain and </a:t>
            </a:r>
            <a:r>
              <a:rPr lang="en-US" sz="2400" dirty="0">
                <a:latin typeface="Gabriola" pitchFamily="82" charset="0"/>
              </a:rPr>
              <a:t>the need to </a:t>
            </a:r>
            <a:r>
              <a:rPr lang="en-US" sz="2400" dirty="0" smtClean="0">
                <a:latin typeface="Gabriola" pitchFamily="82" charset="0"/>
              </a:rPr>
              <a:t>maneuver.</a:t>
            </a:r>
          </a:p>
          <a:p>
            <a:pPr algn="just"/>
            <a:r>
              <a:rPr lang="en-IN" dirty="0" smtClean="0">
                <a:latin typeface="Gabriola" pitchFamily="82" charset="0"/>
                <a:cs typeface="Calibri"/>
              </a:rPr>
              <a:t>● </a:t>
            </a:r>
            <a:r>
              <a:rPr lang="en-IN" sz="2400" dirty="0" smtClean="0">
                <a:latin typeface="Gabriola" pitchFamily="82" charset="0"/>
                <a:cs typeface="Calibri"/>
              </a:rPr>
              <a:t>Human walking gait with different phases showed below.</a:t>
            </a:r>
            <a:endParaRPr lang="en-US" sz="2400" dirty="0">
              <a:latin typeface="Gabriola" pitchFamily="82" charset="0"/>
            </a:endParaRPr>
          </a:p>
        </p:txBody>
      </p:sp>
      <p:pic>
        <p:nvPicPr>
          <p:cNvPr id="4098" name="Picture 2" descr="Phases of the normal gait cycle"/>
          <p:cNvPicPr>
            <a:picLocks noChangeAspect="1" noChangeArrowheads="1"/>
          </p:cNvPicPr>
          <p:nvPr/>
        </p:nvPicPr>
        <p:blipFill>
          <a:blip r:embed="rId3"/>
          <a:srcRect/>
          <a:stretch>
            <a:fillRect/>
          </a:stretch>
        </p:blipFill>
        <p:spPr bwMode="auto">
          <a:xfrm>
            <a:off x="728689" y="2714620"/>
            <a:ext cx="7629525" cy="3171826"/>
          </a:xfrm>
          <a:prstGeom prst="rect">
            <a:avLst/>
          </a:prstGeom>
          <a:noFill/>
        </p:spPr>
      </p:pic>
      <p:sp>
        <p:nvSpPr>
          <p:cNvPr id="6" name="TextBox 5"/>
          <p:cNvSpPr txBox="1"/>
          <p:nvPr/>
        </p:nvSpPr>
        <p:spPr>
          <a:xfrm>
            <a:off x="1857356" y="6000768"/>
            <a:ext cx="5286412" cy="461665"/>
          </a:xfrm>
          <a:prstGeom prst="rect">
            <a:avLst/>
          </a:prstGeom>
          <a:noFill/>
        </p:spPr>
        <p:txBody>
          <a:bodyPr wrap="square" rtlCol="0">
            <a:spAutoFit/>
          </a:bodyPr>
          <a:lstStyle/>
          <a:p>
            <a:pPr algn="ctr"/>
            <a:r>
              <a:rPr lang="en-IN" sz="2400" dirty="0" smtClean="0">
                <a:latin typeface="Gabriola" pitchFamily="82" charset="0"/>
              </a:rPr>
              <a:t>Figure 2 – Human walking gait pattern</a:t>
            </a:r>
            <a:endParaRPr lang="en-US" dirty="0">
              <a:latin typeface="Gabriola"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14282" y="138896"/>
            <a:ext cx="8715436" cy="4647426"/>
          </a:xfrm>
          <a:prstGeom prst="rect">
            <a:avLst/>
          </a:prstGeom>
          <a:noFill/>
        </p:spPr>
        <p:txBody>
          <a:bodyPr wrap="square" rtlCol="0">
            <a:spAutoFit/>
          </a:bodyPr>
          <a:lstStyle/>
          <a:p>
            <a:r>
              <a:rPr lang="en-US" sz="2800" dirty="0" smtClean="0">
                <a:latin typeface="Gabriola" pitchFamily="82" charset="0"/>
                <a:cs typeface="Calibri"/>
              </a:rPr>
              <a:t>● Gait analysis with the use of kinovea software</a:t>
            </a:r>
          </a:p>
          <a:p>
            <a:r>
              <a:rPr lang="en-IN" sz="2400" dirty="0" smtClean="0">
                <a:latin typeface="Gabriola" pitchFamily="82" charset="0"/>
                <a:cs typeface="Calibri"/>
              </a:rPr>
              <a:t>→ Gait trajectories plotted with the use of kinovea software, these gait trajectories used for the PID control input.</a:t>
            </a:r>
          </a:p>
          <a:p>
            <a:endParaRPr lang="en-US" sz="2800" dirty="0" smtClean="0">
              <a:latin typeface="Gabriola" pitchFamily="82" charset="0"/>
              <a:cs typeface="Calibri"/>
            </a:endParaRPr>
          </a:p>
          <a:p>
            <a:endParaRPr lang="en-IN" sz="2800" dirty="0">
              <a:latin typeface="Gabriola" pitchFamily="82" charset="0"/>
              <a:cs typeface="Calibri"/>
            </a:endParaRPr>
          </a:p>
          <a:p>
            <a:endParaRPr lang="en-IN" sz="2400" dirty="0" smtClean="0">
              <a:latin typeface="Gabriola" pitchFamily="82" charset="0"/>
              <a:cs typeface="Calibri"/>
            </a:endParaRPr>
          </a:p>
          <a:p>
            <a:endParaRPr lang="en-IN" sz="2800" dirty="0">
              <a:latin typeface="Gabriola" pitchFamily="82" charset="0"/>
              <a:cs typeface="Calibri"/>
            </a:endParaRPr>
          </a:p>
          <a:p>
            <a:endParaRPr lang="en-IN" sz="2800" dirty="0" smtClean="0">
              <a:latin typeface="Gabriola" pitchFamily="82" charset="0"/>
              <a:cs typeface="Calibri"/>
            </a:endParaRPr>
          </a:p>
          <a:p>
            <a:endParaRPr lang="en-IN" sz="2800" dirty="0">
              <a:latin typeface="Gabriola" pitchFamily="82" charset="0"/>
              <a:cs typeface="Calibri"/>
            </a:endParaRPr>
          </a:p>
          <a:p>
            <a:endParaRPr lang="en-IN" sz="2800" dirty="0" smtClean="0">
              <a:latin typeface="Gabriola" pitchFamily="82" charset="0"/>
              <a:cs typeface="Calibri"/>
            </a:endParaRPr>
          </a:p>
          <a:p>
            <a:endParaRPr lang="en-US" sz="2800" dirty="0">
              <a:latin typeface="Gabriola" pitchFamily="82" charset="0"/>
            </a:endParaRPr>
          </a:p>
        </p:txBody>
      </p:sp>
      <p:sp>
        <p:nvSpPr>
          <p:cNvPr id="7" name="TextBox 6"/>
          <p:cNvSpPr txBox="1"/>
          <p:nvPr/>
        </p:nvSpPr>
        <p:spPr>
          <a:xfrm>
            <a:off x="5072066" y="2285992"/>
            <a:ext cx="3429024" cy="461665"/>
          </a:xfrm>
          <a:prstGeom prst="rect">
            <a:avLst/>
          </a:prstGeom>
          <a:noFill/>
        </p:spPr>
        <p:txBody>
          <a:bodyPr wrap="square" rtlCol="0">
            <a:spAutoFit/>
          </a:bodyPr>
          <a:lstStyle/>
          <a:p>
            <a:r>
              <a:rPr lang="en-IN" sz="2400" dirty="0" smtClean="0">
                <a:latin typeface="Gabriola" pitchFamily="82" charset="0"/>
                <a:cs typeface="Calibri"/>
              </a:rPr>
              <a:t>→ Hip joint analysis &amp; trajectory</a:t>
            </a:r>
            <a:endParaRPr lang="en-US" sz="2400" dirty="0"/>
          </a:p>
        </p:txBody>
      </p:sp>
      <p:sp>
        <p:nvSpPr>
          <p:cNvPr id="8" name="TextBox 7"/>
          <p:cNvSpPr txBox="1"/>
          <p:nvPr/>
        </p:nvSpPr>
        <p:spPr>
          <a:xfrm>
            <a:off x="1643042" y="5000636"/>
            <a:ext cx="2357454" cy="830997"/>
          </a:xfrm>
          <a:prstGeom prst="rect">
            <a:avLst/>
          </a:prstGeom>
          <a:noFill/>
        </p:spPr>
        <p:txBody>
          <a:bodyPr wrap="square" rtlCol="0">
            <a:spAutoFit/>
          </a:bodyPr>
          <a:lstStyle/>
          <a:p>
            <a:r>
              <a:rPr lang="en-IN" sz="2400" dirty="0" smtClean="0">
                <a:latin typeface="Gabriola" pitchFamily="82" charset="0"/>
                <a:cs typeface="Calibri"/>
              </a:rPr>
              <a:t>→ Knee joint analysis &amp; trajectory</a:t>
            </a:r>
            <a:endParaRPr lang="en-US" sz="2400" dirty="0"/>
          </a:p>
        </p:txBody>
      </p:sp>
      <p:pic>
        <p:nvPicPr>
          <p:cNvPr id="15" name="Untitled Project.mp4">
            <a:hlinkClick r:id="" action="ppaction://media"/>
          </p:cNvPr>
          <p:cNvPicPr>
            <a:picLocks noRot="1" noChangeAspect="1"/>
          </p:cNvPicPr>
          <p:nvPr>
            <a:videoFile r:link="rId1"/>
          </p:nvPr>
        </p:nvPicPr>
        <p:blipFill>
          <a:blip r:embed="rId5" cstate="print"/>
          <a:stretch>
            <a:fillRect/>
          </a:stretch>
        </p:blipFill>
        <p:spPr>
          <a:xfrm>
            <a:off x="428596" y="1428736"/>
            <a:ext cx="4429156" cy="2500330"/>
          </a:xfrm>
          <a:prstGeom prst="rect">
            <a:avLst/>
          </a:prstGeom>
        </p:spPr>
      </p:pic>
      <p:sp>
        <p:nvSpPr>
          <p:cNvPr id="9" name="Rectangle 8"/>
          <p:cNvSpPr/>
          <p:nvPr/>
        </p:nvSpPr>
        <p:spPr>
          <a:xfrm>
            <a:off x="428596" y="1428736"/>
            <a:ext cx="4429156" cy="2500330"/>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720p knee joint 2.mp4">
            <a:hlinkClick r:id="" action="ppaction://media"/>
          </p:cNvPr>
          <p:cNvPicPr>
            <a:picLocks noRot="1" noChangeAspect="1"/>
          </p:cNvPicPr>
          <p:nvPr>
            <a:videoFile r:link="rId2"/>
          </p:nvPr>
        </p:nvPicPr>
        <p:blipFill>
          <a:blip r:embed="rId7" cstate="print"/>
          <a:stretch>
            <a:fillRect/>
          </a:stretch>
        </p:blipFill>
        <p:spPr>
          <a:xfrm>
            <a:off x="4286248" y="4071942"/>
            <a:ext cx="4500594" cy="2500306"/>
          </a:xfrm>
          <a:prstGeom prst="rect">
            <a:avLst/>
          </a:prstGeom>
        </p:spPr>
      </p:pic>
      <p:sp>
        <p:nvSpPr>
          <p:cNvPr id="11" name="Rectangle 10"/>
          <p:cNvSpPr/>
          <p:nvPr/>
        </p:nvSpPr>
        <p:spPr>
          <a:xfrm>
            <a:off x="4286248" y="4071942"/>
            <a:ext cx="4500594" cy="2500330"/>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5"/>
                                        </p:tgtEl>
                                      </p:cBhvr>
                                    </p:animEffect>
                                    <p:set>
                                      <p:cBhvr>
                                        <p:cTn id="7" dur="1" fill="hold">
                                          <p:stCondLst>
                                            <p:cond delay="499"/>
                                          </p:stCondLst>
                                        </p:cTn>
                                        <p:tgtEl>
                                          <p:spTgt spid="15"/>
                                        </p:tgtEl>
                                        <p:attrNameLst>
                                          <p:attrName>style.visibility</p:attrName>
                                        </p:attrNameLst>
                                      </p:cBhvr>
                                      <p:to>
                                        <p:strVal val="hidden"/>
                                      </p:to>
                                    </p:set>
                                    <p:cmd type="call" cmd="stop">
                                      <p:cBhvr>
                                        <p:cTn id="8" dur="1">
                                          <p:stCondLst>
                                            <p:cond delay="499"/>
                                          </p:stCondLst>
                                        </p:cTn>
                                        <p:tgtEl>
                                          <p:spTgt spid="15"/>
                                        </p:tgtEl>
                                      </p:cBhvr>
                                    </p:cmd>
                                  </p:childTnLst>
                                </p:cTn>
                              </p:par>
                              <p:par>
                                <p:cTn id="9" presetID="3" presetClass="exit" presetSubtype="10" fill="hold" nodeType="withEffect">
                                  <p:stCondLst>
                                    <p:cond delay="0"/>
                                  </p:stCondLst>
                                  <p:childTnLst>
                                    <p:animEffect transition="out" filter="blinds(horizontal)">
                                      <p:cBhvr>
                                        <p:cTn id="10" dur="500"/>
                                        <p:tgtEl>
                                          <p:spTgt spid="17"/>
                                        </p:tgtEl>
                                      </p:cBhvr>
                                    </p:animEffect>
                                    <p:set>
                                      <p:cBhvr>
                                        <p:cTn id="11" dur="1" fill="hold">
                                          <p:stCondLst>
                                            <p:cond delay="499"/>
                                          </p:stCondLst>
                                        </p:cTn>
                                        <p:tgtEl>
                                          <p:spTgt spid="17"/>
                                        </p:tgtEl>
                                        <p:attrNameLst>
                                          <p:attrName>style.visibility</p:attrName>
                                        </p:attrNameLst>
                                      </p:cBhvr>
                                      <p:to>
                                        <p:strVal val="hidden"/>
                                      </p:to>
                                    </p:set>
                                    <p:cmd type="call" cmd="stop">
                                      <p:cBhvr>
                                        <p:cTn id="12" dur="1">
                                          <p:stCondLst>
                                            <p:cond delay="499"/>
                                          </p:stCondLst>
                                        </p:cTn>
                                        <p:tgtEl>
                                          <p:spTgt spid="17"/>
                                        </p:tgtEl>
                                      </p:cBhvr>
                                    </p:cmd>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15"/>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15"/>
                                        </p:tgtEl>
                                      </p:cBhvr>
                                    </p:cmd>
                                  </p:childTnLst>
                                </p:cTn>
                              </p:par>
                            </p:childTnLst>
                          </p:cTn>
                        </p:par>
                      </p:childTnLst>
                    </p:cTn>
                  </p:par>
                </p:childTnLst>
              </p:cTn>
              <p:nextCondLst>
                <p:cond evt="onClick" delay="0">
                  <p:tgtEl>
                    <p:spTgt spid="15"/>
                  </p:tgtEl>
                </p:cond>
              </p:nextCondLst>
            </p:seq>
            <p:video>
              <p:cMediaNode>
                <p:cTn id="28" fill="hold" display="0">
                  <p:stCondLst>
                    <p:cond delay="indefinite"/>
                  </p:stCondLst>
                  <p:endCondLst>
                    <p:cond evt="onNext" delay="0">
                      <p:tgtEl>
                        <p:sldTgt/>
                      </p:tgtEl>
                    </p:cond>
                    <p:cond evt="onPrev" delay="0">
                      <p:tgtEl>
                        <p:sldTgt/>
                      </p:tgtEl>
                    </p:cond>
                  </p:endCondLst>
                </p:cTn>
                <p:tgtEl>
                  <p:spTgt spid="15"/>
                </p:tgtEl>
              </p:cMediaNode>
            </p:video>
            <p:seq concurrent="1" nextAc="seek">
              <p:cTn id="29" restart="whenNotActive" fill="hold" evtFilter="cancelBubble" nodeType="interactiveSeq">
                <p:stCondLst>
                  <p:cond evt="onClick" delay="0">
                    <p:tgtEl>
                      <p:spTgt spid="17"/>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7"/>
                                        </p:tgtEl>
                                      </p:cBhvr>
                                    </p:cmd>
                                  </p:childTnLst>
                                </p:cTn>
                              </p:par>
                            </p:childTnLst>
                          </p:cTn>
                        </p:par>
                      </p:childTnLst>
                    </p:cTn>
                  </p:par>
                </p:childTnLst>
              </p:cTn>
              <p:nextCondLst>
                <p:cond evt="onClick" delay="0">
                  <p:tgtEl>
                    <p:spTgt spid="17"/>
                  </p:tgtEl>
                </p:cond>
              </p:nextCondLst>
            </p:seq>
            <p:video>
              <p:cMediaNode>
                <p:cTn id="34" fill="hold" display="0">
                  <p:stCondLst>
                    <p:cond delay="indefinite"/>
                  </p:stCondLst>
                  <p:endCondLst>
                    <p:cond evt="onNext" delay="0">
                      <p:tgtEl>
                        <p:sldTgt/>
                      </p:tgtEl>
                    </p:cond>
                    <p:cond evt="onPrev" delay="0">
                      <p:tgtEl>
                        <p:sldTgt/>
                      </p:tgtEl>
                    </p:cond>
                  </p:endCondLst>
                </p:cTn>
                <p:tgtEl>
                  <p:spTgt spid="17"/>
                </p:tgtEl>
              </p:cMediaNode>
            </p:video>
          </p:childTnLst>
        </p:cTn>
      </p:par>
    </p:tnLst>
    <p:bldLst>
      <p:bldP spid="9"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28662" y="-24"/>
            <a:ext cx="7143800" cy="1015663"/>
          </a:xfrm>
          <a:prstGeom prst="rect">
            <a:avLst/>
          </a:prstGeom>
          <a:noFill/>
        </p:spPr>
        <p:txBody>
          <a:bodyPr wrap="square" rtlCol="0">
            <a:spAutoFit/>
          </a:bodyPr>
          <a:lstStyle/>
          <a:p>
            <a:pPr algn="ctr"/>
            <a:r>
              <a:rPr lang="en-IN" sz="6000" dirty="0" smtClean="0">
                <a:latin typeface="Gabriola" pitchFamily="82" charset="0"/>
              </a:rPr>
              <a:t>Design of the exoskeleton</a:t>
            </a:r>
            <a:endParaRPr lang="en-US" dirty="0">
              <a:latin typeface="Gabriola" pitchFamily="82" charset="0"/>
            </a:endParaRPr>
          </a:p>
        </p:txBody>
      </p:sp>
      <p:sp>
        <p:nvSpPr>
          <p:cNvPr id="4" name="TextBox 3"/>
          <p:cNvSpPr txBox="1"/>
          <p:nvPr/>
        </p:nvSpPr>
        <p:spPr>
          <a:xfrm>
            <a:off x="357158" y="1216398"/>
            <a:ext cx="8429684" cy="1569660"/>
          </a:xfrm>
          <a:prstGeom prst="rect">
            <a:avLst/>
          </a:prstGeom>
          <a:noFill/>
        </p:spPr>
        <p:txBody>
          <a:bodyPr wrap="square" rtlCol="0">
            <a:spAutoFit/>
          </a:bodyPr>
          <a:lstStyle/>
          <a:p>
            <a:pPr algn="just"/>
            <a:r>
              <a:rPr lang="en-US" sz="2400" dirty="0">
                <a:latin typeface="Gabriola" pitchFamily="82" charset="0"/>
                <a:cs typeface="Calibri"/>
              </a:rPr>
              <a:t>● The design of the exoskeleton should produce torque that is needed to actuate human joints. Different lower limb joints require different torques</a:t>
            </a:r>
            <a:r>
              <a:rPr lang="en-US" sz="2400" dirty="0" smtClean="0">
                <a:latin typeface="Gabriola" pitchFamily="82" charset="0"/>
                <a:cs typeface="Calibri"/>
              </a:rPr>
              <a:t>.</a:t>
            </a:r>
          </a:p>
          <a:p>
            <a:pPr algn="just"/>
            <a:r>
              <a:rPr lang="en-US" sz="2400" dirty="0" smtClean="0">
                <a:latin typeface="Gabriola" pitchFamily="82" charset="0"/>
                <a:cs typeface="Calibri"/>
              </a:rPr>
              <a:t>● The results of the torque study of lower limb joints and consequent design of the exoskeleton presented. </a:t>
            </a:r>
            <a:endParaRPr lang="en-US" sz="2400" dirty="0">
              <a:latin typeface="Gabriola" pitchFamily="82" charset="0"/>
            </a:endParaRPr>
          </a:p>
        </p:txBody>
      </p:sp>
      <p:sp>
        <p:nvSpPr>
          <p:cNvPr id="6" name="TextBox 5"/>
          <p:cNvSpPr txBox="1"/>
          <p:nvPr/>
        </p:nvSpPr>
        <p:spPr>
          <a:xfrm>
            <a:off x="928662" y="2928934"/>
            <a:ext cx="7143800" cy="2308324"/>
          </a:xfrm>
          <a:prstGeom prst="rect">
            <a:avLst/>
          </a:prstGeom>
          <a:noFill/>
        </p:spPr>
        <p:txBody>
          <a:bodyPr wrap="square" rtlCol="0">
            <a:spAutoFit/>
          </a:bodyPr>
          <a:lstStyle/>
          <a:p>
            <a:pPr algn="just">
              <a:lnSpc>
                <a:spcPct val="200000"/>
              </a:lnSpc>
            </a:pPr>
            <a:r>
              <a:rPr lang="en-IN" sz="2400" dirty="0" smtClean="0">
                <a:latin typeface="Gabriola" pitchFamily="82" charset="0"/>
              </a:rPr>
              <a:t>Study conducted on a perspective who has 80kg weight and 180cm height:</a:t>
            </a:r>
          </a:p>
          <a:p>
            <a:pPr algn="just">
              <a:lnSpc>
                <a:spcPct val="200000"/>
              </a:lnSpc>
            </a:pPr>
            <a:r>
              <a:rPr lang="en-IN" sz="2400" dirty="0">
                <a:latin typeface="Gabriola" pitchFamily="82" charset="0"/>
              </a:rPr>
              <a:t>	</a:t>
            </a:r>
            <a:r>
              <a:rPr lang="en-IN" sz="2400" dirty="0" smtClean="0">
                <a:latin typeface="Gabriola" pitchFamily="82" charset="0"/>
              </a:rPr>
              <a:t>The hip joint requires the peak torque – 60Nm</a:t>
            </a:r>
          </a:p>
          <a:p>
            <a:pPr algn="just">
              <a:lnSpc>
                <a:spcPct val="200000"/>
              </a:lnSpc>
            </a:pPr>
            <a:r>
              <a:rPr lang="en-IN" sz="2400" dirty="0">
                <a:latin typeface="Gabriola" pitchFamily="82" charset="0"/>
              </a:rPr>
              <a:t>	</a:t>
            </a:r>
            <a:r>
              <a:rPr lang="en-IN" sz="2400" dirty="0" smtClean="0">
                <a:latin typeface="Gabriola" pitchFamily="82" charset="0"/>
              </a:rPr>
              <a:t>The knee joint requires the peak torque – 40Nm approximately.</a:t>
            </a:r>
            <a:endParaRPr lang="en-US" sz="2400" dirty="0">
              <a:latin typeface="Gabriola" pitchFamily="82" charset="0"/>
            </a:endParaRPr>
          </a:p>
        </p:txBody>
      </p:sp>
      <p:sp>
        <p:nvSpPr>
          <p:cNvPr id="7" name="TextBox 6"/>
          <p:cNvSpPr txBox="1"/>
          <p:nvPr/>
        </p:nvSpPr>
        <p:spPr>
          <a:xfrm>
            <a:off x="5929322" y="6488692"/>
            <a:ext cx="3357586" cy="369332"/>
          </a:xfrm>
          <a:prstGeom prst="rect">
            <a:avLst/>
          </a:prstGeom>
          <a:noFill/>
        </p:spPr>
        <p:txBody>
          <a:bodyPr wrap="square" rtlCol="0">
            <a:spAutoFit/>
          </a:bodyPr>
          <a:lstStyle/>
          <a:p>
            <a:r>
              <a:rPr lang="en-IN" dirty="0" smtClean="0">
                <a:latin typeface="Gabriola" pitchFamily="82" charset="0"/>
              </a:rPr>
              <a:t>Sources mentioned in the reference section. </a:t>
            </a:r>
            <a:endParaRPr lang="en-US" dirty="0">
              <a:latin typeface="Gabriola"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strVal val="#ppt_w*0.05"/>
                                          </p:val>
                                        </p:tav>
                                        <p:tav tm="100000">
                                          <p:val>
                                            <p:strVal val="#ppt_w"/>
                                          </p:val>
                                        </p:tav>
                                      </p:tavLst>
                                    </p:anim>
                                    <p:anim calcmode="lin" valueType="num">
                                      <p:cBhvr>
                                        <p:cTn id="8" dur="500" fill="hold"/>
                                        <p:tgtEl>
                                          <p:spTgt spid="4">
                                            <p:txEl>
                                              <p:pRg st="0" end="0"/>
                                            </p:txEl>
                                          </p:spTgt>
                                        </p:tgtEl>
                                        <p:attrNameLst>
                                          <p:attrName>ppt_h</p:attrName>
                                        </p:attrNameLst>
                                      </p:cBhvr>
                                      <p:tavLst>
                                        <p:tav tm="0">
                                          <p:val>
                                            <p:strVal val="#ppt_h"/>
                                          </p:val>
                                        </p:tav>
                                        <p:tav tm="100000">
                                          <p:val>
                                            <p:strVal val="#ppt_h"/>
                                          </p:val>
                                        </p:tav>
                                      </p:tavLst>
                                    </p:anim>
                                    <p:anim calcmode="lin" valueType="num">
                                      <p:cBhvr>
                                        <p:cTn id="9" dur="500" fill="hold"/>
                                        <p:tgtEl>
                                          <p:spTgt spid="4">
                                            <p:txEl>
                                              <p:pRg st="0" end="0"/>
                                            </p:txEl>
                                          </p:spTgt>
                                        </p:tgtEl>
                                        <p:attrNameLst>
                                          <p:attrName>ppt_x</p:attrName>
                                        </p:attrNameLst>
                                      </p:cBhvr>
                                      <p:tavLst>
                                        <p:tav tm="0">
                                          <p:val>
                                            <p:strVal val="#ppt_x-.2"/>
                                          </p:val>
                                        </p:tav>
                                        <p:tav tm="100000">
                                          <p:val>
                                            <p:strVal val="#ppt_x"/>
                                          </p:val>
                                        </p:tav>
                                      </p:tavLst>
                                    </p:anim>
                                    <p:anim calcmode="lin" valueType="num">
                                      <p:cBhvr>
                                        <p:cTn id="10" dur="500" fill="hold"/>
                                        <p:tgtEl>
                                          <p:spTgt spid="4">
                                            <p:txEl>
                                              <p:pRg st="0" end="0"/>
                                            </p:txEl>
                                          </p:spTgt>
                                        </p:tgtEl>
                                        <p:attrNameLst>
                                          <p:attrName>ppt_y</p:attrName>
                                        </p:attrNameLst>
                                      </p:cBhvr>
                                      <p:tavLst>
                                        <p:tav tm="0">
                                          <p:val>
                                            <p:strVal val="#ppt_y"/>
                                          </p:val>
                                        </p:tav>
                                        <p:tav tm="100000">
                                          <p:val>
                                            <p:strVal val="#ppt_y"/>
                                          </p:val>
                                        </p:tav>
                                      </p:tavLst>
                                    </p:anim>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 calcmode="lin" valueType="num">
                                      <p:cBhvr>
                                        <p:cTn id="16" dur="500" fill="hold"/>
                                        <p:tgtEl>
                                          <p:spTgt spid="4">
                                            <p:txEl>
                                              <p:pRg st="1" end="1"/>
                                            </p:txEl>
                                          </p:spTgt>
                                        </p:tgtEl>
                                        <p:attrNameLst>
                                          <p:attrName>ppt_w</p:attrName>
                                        </p:attrNameLst>
                                      </p:cBhvr>
                                      <p:tavLst>
                                        <p:tav tm="0">
                                          <p:val>
                                            <p:strVal val="#ppt_w*0.05"/>
                                          </p:val>
                                        </p:tav>
                                        <p:tav tm="100000">
                                          <p:val>
                                            <p:strVal val="#ppt_w"/>
                                          </p:val>
                                        </p:tav>
                                      </p:tavLst>
                                    </p:anim>
                                    <p:anim calcmode="lin" valueType="num">
                                      <p:cBhvr>
                                        <p:cTn id="17" dur="500" fill="hold"/>
                                        <p:tgtEl>
                                          <p:spTgt spid="4">
                                            <p:txEl>
                                              <p:pRg st="1" end="1"/>
                                            </p:txEl>
                                          </p:spTgt>
                                        </p:tgtEl>
                                        <p:attrNameLst>
                                          <p:attrName>ppt_h</p:attrName>
                                        </p:attrNameLst>
                                      </p:cBhvr>
                                      <p:tavLst>
                                        <p:tav tm="0">
                                          <p:val>
                                            <p:strVal val="#ppt_h"/>
                                          </p:val>
                                        </p:tav>
                                        <p:tav tm="100000">
                                          <p:val>
                                            <p:strVal val="#ppt_h"/>
                                          </p:val>
                                        </p:tav>
                                      </p:tavLst>
                                    </p:anim>
                                    <p:anim calcmode="lin" valueType="num">
                                      <p:cBhvr>
                                        <p:cTn id="18" dur="500" fill="hold"/>
                                        <p:tgtEl>
                                          <p:spTgt spid="4">
                                            <p:txEl>
                                              <p:pRg st="1" end="1"/>
                                            </p:txEl>
                                          </p:spTgt>
                                        </p:tgtEl>
                                        <p:attrNameLst>
                                          <p:attrName>ppt_x</p:attrName>
                                        </p:attrNameLst>
                                      </p:cBhvr>
                                      <p:tavLst>
                                        <p:tav tm="0">
                                          <p:val>
                                            <p:strVal val="#ppt_x-.2"/>
                                          </p:val>
                                        </p:tav>
                                        <p:tav tm="100000">
                                          <p:val>
                                            <p:strVal val="#ppt_x"/>
                                          </p:val>
                                        </p:tav>
                                      </p:tavLst>
                                    </p:anim>
                                    <p:anim calcmode="lin" valueType="num">
                                      <p:cBhvr>
                                        <p:cTn id="19" dur="500" fill="hold"/>
                                        <p:tgtEl>
                                          <p:spTgt spid="4">
                                            <p:txEl>
                                              <p:pRg st="1" end="1"/>
                                            </p:txEl>
                                          </p:spTgt>
                                        </p:tgtEl>
                                        <p:attrNameLst>
                                          <p:attrName>ppt_y</p:attrName>
                                        </p:attrNameLst>
                                      </p:cBhvr>
                                      <p:tavLst>
                                        <p:tav tm="0">
                                          <p:val>
                                            <p:strVal val="#ppt_y"/>
                                          </p:val>
                                        </p:tav>
                                        <p:tav tm="100000">
                                          <p:val>
                                            <p:strVal val="#ppt_y"/>
                                          </p:val>
                                        </p:tav>
                                      </p:tavLst>
                                    </p:anim>
                                    <p:animEffect transition="in" filter="fade">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4" presetClass="entr" presetSubtype="0" accel="10000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strVal val="#ppt_w*0.05"/>
                                          </p:val>
                                        </p:tav>
                                        <p:tav tm="100000">
                                          <p:val>
                                            <p:strVal val="#ppt_w"/>
                                          </p:val>
                                        </p:tav>
                                      </p:tavLst>
                                    </p:anim>
                                    <p:anim calcmode="lin" valueType="num">
                                      <p:cBhvr>
                                        <p:cTn id="26" dur="500" fill="hold"/>
                                        <p:tgtEl>
                                          <p:spTgt spid="6"/>
                                        </p:tgtEl>
                                        <p:attrNameLst>
                                          <p:attrName>ppt_h</p:attrName>
                                        </p:attrNameLst>
                                      </p:cBhvr>
                                      <p:tavLst>
                                        <p:tav tm="0">
                                          <p:val>
                                            <p:strVal val="#ppt_h"/>
                                          </p:val>
                                        </p:tav>
                                        <p:tav tm="100000">
                                          <p:val>
                                            <p:strVal val="#ppt_h"/>
                                          </p:val>
                                        </p:tav>
                                      </p:tavLst>
                                    </p:anim>
                                    <p:anim calcmode="lin" valueType="num">
                                      <p:cBhvr>
                                        <p:cTn id="27" dur="500" fill="hold"/>
                                        <p:tgtEl>
                                          <p:spTgt spid="6"/>
                                        </p:tgtEl>
                                        <p:attrNameLst>
                                          <p:attrName>ppt_x</p:attrName>
                                        </p:attrNameLst>
                                      </p:cBhvr>
                                      <p:tavLst>
                                        <p:tav tm="0">
                                          <p:val>
                                            <p:strVal val="#ppt_x-.2"/>
                                          </p:val>
                                        </p:tav>
                                        <p:tav tm="100000">
                                          <p:val>
                                            <p:strVal val="#ppt_x"/>
                                          </p:val>
                                        </p:tav>
                                      </p:tavLst>
                                    </p:anim>
                                    <p:anim calcmode="lin" valueType="num">
                                      <p:cBhvr>
                                        <p:cTn id="28" dur="500" fill="hold"/>
                                        <p:tgtEl>
                                          <p:spTgt spid="6"/>
                                        </p:tgtEl>
                                        <p:attrNameLst>
                                          <p:attrName>ppt_y</p:attrName>
                                        </p:attrNameLst>
                                      </p:cBhvr>
                                      <p:tavLst>
                                        <p:tav tm="0">
                                          <p:val>
                                            <p:strVal val="#ppt_y"/>
                                          </p:val>
                                        </p:tav>
                                        <p:tav tm="100000">
                                          <p:val>
                                            <p:strVal val="#ppt_y"/>
                                          </p:val>
                                        </p:tav>
                                      </p:tavLst>
                                    </p:anim>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14282" y="214290"/>
            <a:ext cx="8715436" cy="2585323"/>
          </a:xfrm>
          <a:prstGeom prst="rect">
            <a:avLst/>
          </a:prstGeom>
          <a:noFill/>
        </p:spPr>
        <p:txBody>
          <a:bodyPr wrap="square" rtlCol="0">
            <a:spAutoFit/>
          </a:bodyPr>
          <a:lstStyle/>
          <a:p>
            <a:r>
              <a:rPr lang="en-US" sz="2400" dirty="0" smtClean="0">
                <a:latin typeface="Gabriola" pitchFamily="82" charset="0"/>
                <a:cs typeface="Calibri"/>
              </a:rPr>
              <a:t>● Actuator selected and gear designed in such a way that satisfy the torque requirements of the hip and knee joint.</a:t>
            </a:r>
          </a:p>
          <a:p>
            <a:r>
              <a:rPr lang="en-US" sz="2400" dirty="0" smtClean="0">
                <a:latin typeface="Gabriola" pitchFamily="82" charset="0"/>
                <a:cs typeface="Calibri"/>
              </a:rPr>
              <a:t>● RS - 550 DC motor with the P60 planetary gearbox selected which can produce peak torque up to 7.128Nm.</a:t>
            </a:r>
          </a:p>
          <a:p>
            <a:r>
              <a:rPr lang="en-US" dirty="0" smtClean="0">
                <a:latin typeface="Gabriola" pitchFamily="82" charset="0"/>
                <a:cs typeface="Calibri"/>
              </a:rPr>
              <a:t> </a:t>
            </a:r>
            <a:r>
              <a:rPr lang="en-US" sz="2400" dirty="0" smtClean="0">
                <a:latin typeface="Gabriola" pitchFamily="82" charset="0"/>
                <a:cs typeface="Calibri"/>
              </a:rPr>
              <a:t>● For the hip joint 2 layer compound spur gears design with the 3:1 reduction ratio at each layer, output torque of the hip joint = 7.128 * 9 = 64.152Nm.</a:t>
            </a:r>
          </a:p>
          <a:p>
            <a:endParaRPr lang="en-US" dirty="0"/>
          </a:p>
        </p:txBody>
      </p:sp>
      <p:sp>
        <p:nvSpPr>
          <p:cNvPr id="22533" name="Rectangle 5" descr="WhatsApp Image 2021-11-20 at 15"/>
          <p:cNvSpPr>
            <a:spLocks noChangeArrowheads="1"/>
          </p:cNvSpPr>
          <p:nvPr/>
        </p:nvSpPr>
        <p:spPr bwMode="auto">
          <a:xfrm>
            <a:off x="3214678" y="2928934"/>
            <a:ext cx="3071834" cy="3314700"/>
          </a:xfrm>
          <a:prstGeom prst="rect">
            <a:avLst/>
          </a:prstGeom>
          <a:blipFill dpi="0" rotWithShape="0">
            <a:blip r:embed="rId3" cstate="print"/>
            <a:srcRect/>
            <a:stretch>
              <a:fillRect/>
            </a:stretch>
          </a:bli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34" name="Text Box 6"/>
          <p:cNvSpPr txBox="1">
            <a:spLocks noChangeArrowheads="1"/>
          </p:cNvSpPr>
          <p:nvPr/>
        </p:nvSpPr>
        <p:spPr bwMode="auto">
          <a:xfrm>
            <a:off x="1528789" y="3500438"/>
            <a:ext cx="1274762" cy="692143"/>
          </a:xfrm>
          <a:prstGeom prst="rect">
            <a:avLst/>
          </a:prstGeom>
          <a:no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2000" b="0" i="0" u="none" strike="noStrike" cap="none" normalizeH="0" baseline="0" dirty="0" smtClean="0">
                <a:ln>
                  <a:noFill/>
                </a:ln>
                <a:solidFill>
                  <a:schemeClr val="tx1"/>
                </a:solidFill>
                <a:effectLst/>
                <a:latin typeface="Gabriola" pitchFamily="82" charset="0"/>
                <a:cs typeface="Arial" pitchFamily="34" charset="0"/>
              </a:rPr>
              <a:t>25teeth driver gear</a:t>
            </a:r>
            <a:endParaRPr kumimoji="0" lang="en-US" sz="2000" b="0" i="0" u="none" strike="noStrike" cap="none" normalizeH="0" baseline="0" dirty="0" smtClean="0">
              <a:ln>
                <a:noFill/>
              </a:ln>
              <a:solidFill>
                <a:schemeClr val="tx1"/>
              </a:solidFill>
              <a:effectLst/>
              <a:latin typeface="Gabriola" pitchFamily="82" charset="0"/>
              <a:cs typeface="Arial" pitchFamily="34" charset="0"/>
            </a:endParaRPr>
          </a:p>
        </p:txBody>
      </p:sp>
      <p:sp>
        <p:nvSpPr>
          <p:cNvPr id="22535" name="Text Box 7"/>
          <p:cNvSpPr txBox="1">
            <a:spLocks noChangeArrowheads="1"/>
          </p:cNvSpPr>
          <p:nvPr/>
        </p:nvSpPr>
        <p:spPr bwMode="auto">
          <a:xfrm>
            <a:off x="1349363" y="4365636"/>
            <a:ext cx="1508125" cy="635000"/>
          </a:xfrm>
          <a:prstGeom prst="rect">
            <a:avLst/>
          </a:prstGeom>
          <a:no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2000" b="0" i="0" u="none" strike="noStrike" cap="none" normalizeH="0" baseline="0" dirty="0" smtClean="0">
                <a:ln>
                  <a:noFill/>
                </a:ln>
                <a:solidFill>
                  <a:srgbClr val="000000"/>
                </a:solidFill>
                <a:effectLst/>
                <a:latin typeface="Gabriola" pitchFamily="82" charset="0"/>
                <a:cs typeface="Arial" pitchFamily="34" charset="0"/>
              </a:rPr>
              <a:t>75teeth 1</a:t>
            </a:r>
            <a:r>
              <a:rPr kumimoji="0" lang="en-IN" sz="2000" b="0" i="0" u="none" strike="noStrike" cap="none" normalizeH="0" baseline="30000" dirty="0" smtClean="0">
                <a:ln>
                  <a:noFill/>
                </a:ln>
                <a:solidFill>
                  <a:srgbClr val="000000"/>
                </a:solidFill>
                <a:effectLst/>
                <a:latin typeface="Gabriola" pitchFamily="82" charset="0"/>
                <a:cs typeface="Arial" pitchFamily="34" charset="0"/>
              </a:rPr>
              <a:t>st</a:t>
            </a:r>
            <a:r>
              <a:rPr kumimoji="0" lang="en-IN" sz="2000" b="0" i="0" u="none" strike="noStrike" cap="none" normalizeH="0" baseline="0" dirty="0" smtClean="0">
                <a:ln>
                  <a:noFill/>
                </a:ln>
                <a:solidFill>
                  <a:srgbClr val="000000"/>
                </a:solidFill>
                <a:effectLst/>
                <a:latin typeface="Gabriola" pitchFamily="82" charset="0"/>
                <a:cs typeface="Arial" pitchFamily="34" charset="0"/>
              </a:rPr>
              <a:t> layer driven gear</a:t>
            </a:r>
            <a:endParaRPr kumimoji="0" lang="en-US" sz="2000" b="0" i="0" u="none" strike="noStrike" cap="none" normalizeH="0" baseline="0" dirty="0" smtClean="0">
              <a:ln>
                <a:noFill/>
              </a:ln>
              <a:solidFill>
                <a:schemeClr val="tx1"/>
              </a:solidFill>
              <a:effectLst/>
              <a:latin typeface="Gabriola" pitchFamily="82" charset="0"/>
              <a:cs typeface="Arial" pitchFamily="34" charset="0"/>
            </a:endParaRPr>
          </a:p>
        </p:txBody>
      </p:sp>
      <p:sp>
        <p:nvSpPr>
          <p:cNvPr id="22536" name="Text Box 8"/>
          <p:cNvSpPr txBox="1">
            <a:spLocks noChangeArrowheads="1"/>
          </p:cNvSpPr>
          <p:nvPr/>
        </p:nvSpPr>
        <p:spPr bwMode="auto">
          <a:xfrm>
            <a:off x="6621488" y="3979870"/>
            <a:ext cx="1808163" cy="663576"/>
          </a:xfrm>
          <a:prstGeom prst="rect">
            <a:avLst/>
          </a:prstGeom>
          <a:no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2000" b="0" i="0" u="none" strike="noStrike" cap="none" normalizeH="0" baseline="0" dirty="0" smtClean="0">
                <a:ln>
                  <a:noFill/>
                </a:ln>
                <a:solidFill>
                  <a:schemeClr val="tx1"/>
                </a:solidFill>
                <a:effectLst/>
                <a:latin typeface="Gabriola" pitchFamily="82" charset="0"/>
                <a:cs typeface="Arial" pitchFamily="34" charset="0"/>
              </a:rPr>
              <a:t>25teeth 2</a:t>
            </a:r>
            <a:r>
              <a:rPr kumimoji="0" lang="en-IN" sz="2000" b="0" i="0" u="none" strike="noStrike" cap="none" normalizeH="0" baseline="30000" dirty="0" smtClean="0">
                <a:ln>
                  <a:noFill/>
                </a:ln>
                <a:solidFill>
                  <a:schemeClr val="tx1"/>
                </a:solidFill>
                <a:effectLst/>
                <a:latin typeface="Gabriola" pitchFamily="82" charset="0"/>
                <a:cs typeface="Arial" pitchFamily="34" charset="0"/>
              </a:rPr>
              <a:t>nd</a:t>
            </a:r>
            <a:r>
              <a:rPr kumimoji="0" lang="en-IN" sz="2000" b="0" i="0" u="none" strike="noStrike" cap="none" normalizeH="0" baseline="0" dirty="0" smtClean="0">
                <a:ln>
                  <a:noFill/>
                </a:ln>
                <a:solidFill>
                  <a:schemeClr val="tx1"/>
                </a:solidFill>
                <a:effectLst/>
                <a:latin typeface="Gabriola" pitchFamily="82" charset="0"/>
                <a:cs typeface="Arial" pitchFamily="34" charset="0"/>
              </a:rPr>
              <a:t> layer driver gear</a:t>
            </a:r>
            <a:endParaRPr kumimoji="0" lang="en-US" sz="2000" b="0" i="0" u="none" strike="noStrike" cap="none" normalizeH="0" baseline="0" dirty="0" smtClean="0">
              <a:ln>
                <a:noFill/>
              </a:ln>
              <a:solidFill>
                <a:schemeClr val="tx1"/>
              </a:solidFill>
              <a:effectLst/>
              <a:latin typeface="Gabriola" pitchFamily="82" charset="0"/>
              <a:cs typeface="Arial" pitchFamily="34" charset="0"/>
            </a:endParaRPr>
          </a:p>
        </p:txBody>
      </p:sp>
      <p:sp>
        <p:nvSpPr>
          <p:cNvPr id="22537" name="Text Box 9"/>
          <p:cNvSpPr txBox="1">
            <a:spLocks noChangeArrowheads="1"/>
          </p:cNvSpPr>
          <p:nvPr/>
        </p:nvSpPr>
        <p:spPr bwMode="auto">
          <a:xfrm>
            <a:off x="6621489" y="4740288"/>
            <a:ext cx="1736725" cy="688976"/>
          </a:xfrm>
          <a:prstGeom prst="rect">
            <a:avLst/>
          </a:prstGeom>
          <a:no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2000" b="0" i="0" u="none" strike="noStrike" cap="none" normalizeH="0" baseline="0" dirty="0" smtClean="0">
                <a:ln>
                  <a:noFill/>
                </a:ln>
                <a:solidFill>
                  <a:schemeClr val="tx1"/>
                </a:solidFill>
                <a:effectLst/>
                <a:latin typeface="Gabriola" pitchFamily="82" charset="0"/>
                <a:cs typeface="Arial" pitchFamily="34" charset="0"/>
              </a:rPr>
              <a:t>2</a:t>
            </a:r>
            <a:r>
              <a:rPr kumimoji="0" lang="en-IN" sz="2000" b="0" i="0" u="none" strike="noStrike" cap="none" normalizeH="0" baseline="30000" dirty="0" smtClean="0">
                <a:ln>
                  <a:noFill/>
                </a:ln>
                <a:solidFill>
                  <a:schemeClr val="tx1"/>
                </a:solidFill>
                <a:effectLst/>
                <a:latin typeface="Gabriola" pitchFamily="82" charset="0"/>
                <a:cs typeface="Arial" pitchFamily="34" charset="0"/>
              </a:rPr>
              <a:t>nd</a:t>
            </a:r>
            <a:r>
              <a:rPr kumimoji="0" lang="en-IN" sz="2000" b="0" i="0" u="none" strike="noStrike" cap="none" normalizeH="0" baseline="0" dirty="0" smtClean="0">
                <a:ln>
                  <a:noFill/>
                </a:ln>
                <a:solidFill>
                  <a:schemeClr val="tx1"/>
                </a:solidFill>
                <a:effectLst/>
                <a:latin typeface="Gabriola" pitchFamily="82" charset="0"/>
                <a:cs typeface="Arial" pitchFamily="34" charset="0"/>
              </a:rPr>
              <a:t> layer driven gear 75teeth gear</a:t>
            </a:r>
            <a:endParaRPr kumimoji="0" lang="en-US" sz="2800" b="0" i="0" u="none" strike="noStrike" cap="none" normalizeH="0" baseline="0" dirty="0" smtClean="0">
              <a:ln>
                <a:noFill/>
              </a:ln>
              <a:solidFill>
                <a:schemeClr val="tx1"/>
              </a:solidFill>
              <a:effectLst/>
              <a:latin typeface="Gabriola" pitchFamily="82" charset="0"/>
              <a:cs typeface="Arial" pitchFamily="34" charset="0"/>
            </a:endParaRPr>
          </a:p>
        </p:txBody>
      </p:sp>
      <p:cxnSp>
        <p:nvCxnSpPr>
          <p:cNvPr id="22538" name="AutoShape 10"/>
          <p:cNvCxnSpPr>
            <a:cxnSpLocks noChangeShapeType="1"/>
          </p:cNvCxnSpPr>
          <p:nvPr/>
        </p:nvCxnSpPr>
        <p:spPr bwMode="auto">
          <a:xfrm>
            <a:off x="2786050" y="3857628"/>
            <a:ext cx="1531938" cy="0"/>
          </a:xfrm>
          <a:prstGeom prst="straightConnector1">
            <a:avLst/>
          </a:prstGeom>
          <a:noFill/>
          <a:ln w="38100">
            <a:solidFill>
              <a:srgbClr val="FF0000"/>
            </a:solidFill>
            <a:round/>
            <a:headEnd/>
            <a:tailEnd type="triangle" w="med" len="med"/>
          </a:ln>
        </p:spPr>
      </p:cxnSp>
      <p:cxnSp>
        <p:nvCxnSpPr>
          <p:cNvPr id="22539" name="AutoShape 11"/>
          <p:cNvCxnSpPr>
            <a:cxnSpLocks noChangeShapeType="1"/>
          </p:cNvCxnSpPr>
          <p:nvPr/>
        </p:nvCxnSpPr>
        <p:spPr bwMode="auto">
          <a:xfrm>
            <a:off x="2825764" y="4643446"/>
            <a:ext cx="1493838" cy="0"/>
          </a:xfrm>
          <a:prstGeom prst="straightConnector1">
            <a:avLst/>
          </a:prstGeom>
          <a:noFill/>
          <a:ln w="38100">
            <a:solidFill>
              <a:srgbClr val="FF0000"/>
            </a:solidFill>
            <a:round/>
            <a:headEnd/>
            <a:tailEnd type="triangle" w="med" len="med"/>
          </a:ln>
        </p:spPr>
      </p:cxnSp>
      <p:cxnSp>
        <p:nvCxnSpPr>
          <p:cNvPr id="22540" name="AutoShape 12"/>
          <p:cNvCxnSpPr>
            <a:cxnSpLocks noChangeShapeType="1"/>
          </p:cNvCxnSpPr>
          <p:nvPr/>
        </p:nvCxnSpPr>
        <p:spPr bwMode="auto">
          <a:xfrm flipH="1">
            <a:off x="4953014" y="4429132"/>
            <a:ext cx="1690688" cy="0"/>
          </a:xfrm>
          <a:prstGeom prst="straightConnector1">
            <a:avLst/>
          </a:prstGeom>
          <a:noFill/>
          <a:ln w="38100">
            <a:solidFill>
              <a:srgbClr val="FF0000"/>
            </a:solidFill>
            <a:round/>
            <a:headEnd/>
            <a:tailEnd type="triangle" w="med" len="med"/>
          </a:ln>
        </p:spPr>
      </p:cxnSp>
      <p:cxnSp>
        <p:nvCxnSpPr>
          <p:cNvPr id="22541" name="AutoShape 13"/>
          <p:cNvCxnSpPr>
            <a:cxnSpLocks noChangeShapeType="1"/>
          </p:cNvCxnSpPr>
          <p:nvPr/>
        </p:nvCxnSpPr>
        <p:spPr bwMode="auto">
          <a:xfrm flipH="1">
            <a:off x="4953014" y="4929198"/>
            <a:ext cx="1690688" cy="0"/>
          </a:xfrm>
          <a:prstGeom prst="straightConnector1">
            <a:avLst/>
          </a:prstGeom>
          <a:noFill/>
          <a:ln w="38100">
            <a:solidFill>
              <a:srgbClr val="FF0000"/>
            </a:solidFill>
            <a:round/>
            <a:headEnd/>
            <a:tailEnd type="triangle" w="med" len="med"/>
          </a:ln>
        </p:spPr>
      </p:cxnSp>
      <p:sp>
        <p:nvSpPr>
          <p:cNvPr id="17" name="TextBox 16"/>
          <p:cNvSpPr txBox="1"/>
          <p:nvPr/>
        </p:nvSpPr>
        <p:spPr>
          <a:xfrm>
            <a:off x="3143240" y="6286520"/>
            <a:ext cx="3429024" cy="400110"/>
          </a:xfrm>
          <a:prstGeom prst="rect">
            <a:avLst/>
          </a:prstGeom>
          <a:noFill/>
        </p:spPr>
        <p:txBody>
          <a:bodyPr wrap="square" rtlCol="0">
            <a:spAutoFit/>
          </a:bodyPr>
          <a:lstStyle/>
          <a:p>
            <a:r>
              <a:rPr lang="en-IN" sz="2000" dirty="0" smtClean="0">
                <a:latin typeface="Gabriola" pitchFamily="82" charset="0"/>
              </a:rPr>
              <a:t>Figure 5. Hip Joint, 9:1 compound gears</a:t>
            </a:r>
            <a:endParaRPr lang="en-US" dirty="0">
              <a:latin typeface="Gabriola" pitchFamily="82" charset="0"/>
            </a:endParaRPr>
          </a:p>
        </p:txBody>
      </p:sp>
      <p:sp>
        <p:nvSpPr>
          <p:cNvPr id="18" name="Rectangle 17"/>
          <p:cNvSpPr/>
          <p:nvPr/>
        </p:nvSpPr>
        <p:spPr>
          <a:xfrm>
            <a:off x="6715140" y="2714620"/>
            <a:ext cx="1857388" cy="57150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tx1"/>
                </a:solidFill>
                <a:latin typeface="Gabriola" pitchFamily="82" charset="0"/>
              </a:rPr>
              <a:t>RS-550 DC motor</a:t>
            </a:r>
            <a:endParaRPr lang="en-US" dirty="0">
              <a:solidFill>
                <a:schemeClr val="tx1"/>
              </a:solidFill>
              <a:latin typeface="Gabriola" pitchFamily="82" charset="0"/>
            </a:endParaRPr>
          </a:p>
        </p:txBody>
      </p:sp>
      <p:cxnSp>
        <p:nvCxnSpPr>
          <p:cNvPr id="20" name="Straight Arrow Connector 19"/>
          <p:cNvCxnSpPr>
            <a:stCxn id="18" idx="1"/>
          </p:cNvCxnSpPr>
          <p:nvPr/>
        </p:nvCxnSpPr>
        <p:spPr>
          <a:xfrm rot="10800000" flipV="1">
            <a:off x="5857884" y="3000372"/>
            <a:ext cx="857256" cy="6429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800" decel="100000"/>
                                        <p:tgtEl>
                                          <p:spTgt spid="18"/>
                                        </p:tgtEl>
                                      </p:cBhvr>
                                    </p:animEffect>
                                    <p:anim calcmode="lin" valueType="num">
                                      <p:cBhvr>
                                        <p:cTn id="8" dur="800" decel="100000" fill="hold"/>
                                        <p:tgtEl>
                                          <p:spTgt spid="18"/>
                                        </p:tgtEl>
                                        <p:attrNameLst>
                                          <p:attrName>style.rotation</p:attrName>
                                        </p:attrNameLst>
                                      </p:cBhvr>
                                      <p:tavLst>
                                        <p:tav tm="0">
                                          <p:val>
                                            <p:fltVal val="-90"/>
                                          </p:val>
                                        </p:tav>
                                        <p:tav tm="100000">
                                          <p:val>
                                            <p:fltVal val="0"/>
                                          </p:val>
                                        </p:tav>
                                      </p:tavLst>
                                    </p:anim>
                                    <p:anim calcmode="lin" valueType="num">
                                      <p:cBhvr>
                                        <p:cTn id="9" dur="800" decel="100000" fill="hold"/>
                                        <p:tgtEl>
                                          <p:spTgt spid="18"/>
                                        </p:tgtEl>
                                        <p:attrNameLst>
                                          <p:attrName>ppt_x</p:attrName>
                                        </p:attrNameLst>
                                      </p:cBhvr>
                                      <p:tavLst>
                                        <p:tav tm="0">
                                          <p:val>
                                            <p:strVal val="#ppt_x+0.4"/>
                                          </p:val>
                                        </p:tav>
                                        <p:tav tm="100000">
                                          <p:val>
                                            <p:strVal val="#ppt_x-0.05"/>
                                          </p:val>
                                        </p:tav>
                                      </p:tavLst>
                                    </p:anim>
                                    <p:anim calcmode="lin" valueType="num">
                                      <p:cBhvr>
                                        <p:cTn id="10" dur="800" decel="100000" fill="hold"/>
                                        <p:tgtEl>
                                          <p:spTgt spid="1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par>
                                <p:cTn id="13" presetID="3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800" decel="100000"/>
                                        <p:tgtEl>
                                          <p:spTgt spid="20"/>
                                        </p:tgtEl>
                                      </p:cBhvr>
                                    </p:animEffect>
                                    <p:anim calcmode="lin" valueType="num">
                                      <p:cBhvr>
                                        <p:cTn id="16" dur="800" decel="100000" fill="hold"/>
                                        <p:tgtEl>
                                          <p:spTgt spid="20"/>
                                        </p:tgtEl>
                                        <p:attrNameLst>
                                          <p:attrName>style.rotation</p:attrName>
                                        </p:attrNameLst>
                                      </p:cBhvr>
                                      <p:tavLst>
                                        <p:tav tm="0">
                                          <p:val>
                                            <p:fltVal val="-90"/>
                                          </p:val>
                                        </p:tav>
                                        <p:tav tm="100000">
                                          <p:val>
                                            <p:fltVal val="0"/>
                                          </p:val>
                                        </p:tav>
                                      </p:tavLst>
                                    </p:anim>
                                    <p:anim calcmode="lin" valueType="num">
                                      <p:cBhvr>
                                        <p:cTn id="17" dur="800" decel="100000" fill="hold"/>
                                        <p:tgtEl>
                                          <p:spTgt spid="20"/>
                                        </p:tgtEl>
                                        <p:attrNameLst>
                                          <p:attrName>ppt_x</p:attrName>
                                        </p:attrNameLst>
                                      </p:cBhvr>
                                      <p:tavLst>
                                        <p:tav tm="0">
                                          <p:val>
                                            <p:strVal val="#ppt_x+0.4"/>
                                          </p:val>
                                        </p:tav>
                                        <p:tav tm="100000">
                                          <p:val>
                                            <p:strVal val="#ppt_x-0.05"/>
                                          </p:val>
                                        </p:tav>
                                      </p:tavLst>
                                    </p:anim>
                                    <p:anim calcmode="lin" valueType="num">
                                      <p:cBhvr>
                                        <p:cTn id="18" dur="800" decel="100000" fill="hold"/>
                                        <p:tgtEl>
                                          <p:spTgt spid="20"/>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0" presetClass="entr" presetSubtype="0" fill="hold" nodeType="clickEffect">
                                  <p:stCondLst>
                                    <p:cond delay="0"/>
                                  </p:stCondLst>
                                  <p:childTnLst>
                                    <p:set>
                                      <p:cBhvr>
                                        <p:cTn id="24" dur="1" fill="hold">
                                          <p:stCondLst>
                                            <p:cond delay="0"/>
                                          </p:stCondLst>
                                        </p:cTn>
                                        <p:tgtEl>
                                          <p:spTgt spid="22538"/>
                                        </p:tgtEl>
                                        <p:attrNameLst>
                                          <p:attrName>style.visibility</p:attrName>
                                        </p:attrNameLst>
                                      </p:cBhvr>
                                      <p:to>
                                        <p:strVal val="visible"/>
                                      </p:to>
                                    </p:set>
                                    <p:animEffect transition="in" filter="fade">
                                      <p:cBhvr>
                                        <p:cTn id="25" dur="800" decel="100000"/>
                                        <p:tgtEl>
                                          <p:spTgt spid="22538"/>
                                        </p:tgtEl>
                                      </p:cBhvr>
                                    </p:animEffect>
                                    <p:anim calcmode="lin" valueType="num">
                                      <p:cBhvr>
                                        <p:cTn id="26" dur="800" decel="100000" fill="hold"/>
                                        <p:tgtEl>
                                          <p:spTgt spid="22538"/>
                                        </p:tgtEl>
                                        <p:attrNameLst>
                                          <p:attrName>style.rotation</p:attrName>
                                        </p:attrNameLst>
                                      </p:cBhvr>
                                      <p:tavLst>
                                        <p:tav tm="0">
                                          <p:val>
                                            <p:fltVal val="-90"/>
                                          </p:val>
                                        </p:tav>
                                        <p:tav tm="100000">
                                          <p:val>
                                            <p:fltVal val="0"/>
                                          </p:val>
                                        </p:tav>
                                      </p:tavLst>
                                    </p:anim>
                                    <p:anim calcmode="lin" valueType="num">
                                      <p:cBhvr>
                                        <p:cTn id="27" dur="800" decel="100000" fill="hold"/>
                                        <p:tgtEl>
                                          <p:spTgt spid="22538"/>
                                        </p:tgtEl>
                                        <p:attrNameLst>
                                          <p:attrName>ppt_x</p:attrName>
                                        </p:attrNameLst>
                                      </p:cBhvr>
                                      <p:tavLst>
                                        <p:tav tm="0">
                                          <p:val>
                                            <p:strVal val="#ppt_x+0.4"/>
                                          </p:val>
                                        </p:tav>
                                        <p:tav tm="100000">
                                          <p:val>
                                            <p:strVal val="#ppt_x-0.05"/>
                                          </p:val>
                                        </p:tav>
                                      </p:tavLst>
                                    </p:anim>
                                    <p:anim calcmode="lin" valueType="num">
                                      <p:cBhvr>
                                        <p:cTn id="28" dur="800" decel="100000" fill="hold"/>
                                        <p:tgtEl>
                                          <p:spTgt spid="22538"/>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22538"/>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22538"/>
                                        </p:tgtEl>
                                        <p:attrNameLst>
                                          <p:attrName>ppt_y</p:attrName>
                                        </p:attrNameLst>
                                      </p:cBhvr>
                                      <p:tavLst>
                                        <p:tav tm="0">
                                          <p:val>
                                            <p:strVal val="#ppt_y+0.1"/>
                                          </p:val>
                                        </p:tav>
                                        <p:tav tm="100000">
                                          <p:val>
                                            <p:strVal val="#ppt_y"/>
                                          </p:val>
                                        </p:tav>
                                      </p:tavLst>
                                    </p:anim>
                                  </p:childTnLst>
                                </p:cTn>
                              </p:par>
                              <p:par>
                                <p:cTn id="31" presetID="30" presetClass="entr" presetSubtype="0" fill="hold" grpId="0" nodeType="withEffect">
                                  <p:stCondLst>
                                    <p:cond delay="0"/>
                                  </p:stCondLst>
                                  <p:childTnLst>
                                    <p:set>
                                      <p:cBhvr>
                                        <p:cTn id="32" dur="1" fill="hold">
                                          <p:stCondLst>
                                            <p:cond delay="0"/>
                                          </p:stCondLst>
                                        </p:cTn>
                                        <p:tgtEl>
                                          <p:spTgt spid="22534"/>
                                        </p:tgtEl>
                                        <p:attrNameLst>
                                          <p:attrName>style.visibility</p:attrName>
                                        </p:attrNameLst>
                                      </p:cBhvr>
                                      <p:to>
                                        <p:strVal val="visible"/>
                                      </p:to>
                                    </p:set>
                                    <p:animEffect transition="in" filter="fade">
                                      <p:cBhvr>
                                        <p:cTn id="33" dur="800" decel="100000"/>
                                        <p:tgtEl>
                                          <p:spTgt spid="22534"/>
                                        </p:tgtEl>
                                      </p:cBhvr>
                                    </p:animEffect>
                                    <p:anim calcmode="lin" valueType="num">
                                      <p:cBhvr>
                                        <p:cTn id="34" dur="800" decel="100000" fill="hold"/>
                                        <p:tgtEl>
                                          <p:spTgt spid="22534"/>
                                        </p:tgtEl>
                                        <p:attrNameLst>
                                          <p:attrName>style.rotation</p:attrName>
                                        </p:attrNameLst>
                                      </p:cBhvr>
                                      <p:tavLst>
                                        <p:tav tm="0">
                                          <p:val>
                                            <p:fltVal val="-90"/>
                                          </p:val>
                                        </p:tav>
                                        <p:tav tm="100000">
                                          <p:val>
                                            <p:fltVal val="0"/>
                                          </p:val>
                                        </p:tav>
                                      </p:tavLst>
                                    </p:anim>
                                    <p:anim calcmode="lin" valueType="num">
                                      <p:cBhvr>
                                        <p:cTn id="35" dur="800" decel="100000" fill="hold"/>
                                        <p:tgtEl>
                                          <p:spTgt spid="22534"/>
                                        </p:tgtEl>
                                        <p:attrNameLst>
                                          <p:attrName>ppt_x</p:attrName>
                                        </p:attrNameLst>
                                      </p:cBhvr>
                                      <p:tavLst>
                                        <p:tav tm="0">
                                          <p:val>
                                            <p:strVal val="#ppt_x+0.4"/>
                                          </p:val>
                                        </p:tav>
                                        <p:tav tm="100000">
                                          <p:val>
                                            <p:strVal val="#ppt_x-0.05"/>
                                          </p:val>
                                        </p:tav>
                                      </p:tavLst>
                                    </p:anim>
                                    <p:anim calcmode="lin" valueType="num">
                                      <p:cBhvr>
                                        <p:cTn id="36" dur="800" decel="100000" fill="hold"/>
                                        <p:tgtEl>
                                          <p:spTgt spid="22534"/>
                                        </p:tgtEl>
                                        <p:attrNameLst>
                                          <p:attrName>ppt_y</p:attrName>
                                        </p:attrNameLst>
                                      </p:cBhvr>
                                      <p:tavLst>
                                        <p:tav tm="0">
                                          <p:val>
                                            <p:strVal val="#ppt_y-0.4"/>
                                          </p:val>
                                        </p:tav>
                                        <p:tav tm="100000">
                                          <p:val>
                                            <p:strVal val="#ppt_y+0.1"/>
                                          </p:val>
                                        </p:tav>
                                      </p:tavLst>
                                    </p:anim>
                                    <p:anim calcmode="lin" valueType="num">
                                      <p:cBhvr>
                                        <p:cTn id="37" dur="200" accel="100000" fill="hold">
                                          <p:stCondLst>
                                            <p:cond delay="800"/>
                                          </p:stCondLst>
                                        </p:cTn>
                                        <p:tgtEl>
                                          <p:spTgt spid="22534"/>
                                        </p:tgtEl>
                                        <p:attrNameLst>
                                          <p:attrName>ppt_x</p:attrName>
                                        </p:attrNameLst>
                                      </p:cBhvr>
                                      <p:tavLst>
                                        <p:tav tm="0">
                                          <p:val>
                                            <p:strVal val="#ppt_x-0.05"/>
                                          </p:val>
                                        </p:tav>
                                        <p:tav tm="100000">
                                          <p:val>
                                            <p:strVal val="#ppt_x"/>
                                          </p:val>
                                        </p:tav>
                                      </p:tavLst>
                                    </p:anim>
                                    <p:anim calcmode="lin" valueType="num">
                                      <p:cBhvr>
                                        <p:cTn id="38" dur="200" accel="100000" fill="hold">
                                          <p:stCondLst>
                                            <p:cond delay="800"/>
                                          </p:stCondLst>
                                        </p:cTn>
                                        <p:tgtEl>
                                          <p:spTgt spid="22534"/>
                                        </p:tgtEl>
                                        <p:attrNameLst>
                                          <p:attrName>ppt_y</p:attrName>
                                        </p:attrNameLst>
                                      </p:cBhvr>
                                      <p:tavLst>
                                        <p:tav tm="0">
                                          <p:val>
                                            <p:strVal val="#ppt_y+0.1"/>
                                          </p:val>
                                        </p:tav>
                                        <p:tav tm="100000">
                                          <p:val>
                                            <p:strVal val="#ppt_y"/>
                                          </p:val>
                                        </p:tav>
                                      </p:tavLst>
                                    </p:anim>
                                  </p:childTnLst>
                                </p:cTn>
                              </p:par>
                              <p:par>
                                <p:cTn id="39" presetID="30" presetClass="entr" presetSubtype="0" fill="hold" nodeType="withEffect">
                                  <p:stCondLst>
                                    <p:cond delay="0"/>
                                  </p:stCondLst>
                                  <p:childTnLst>
                                    <p:set>
                                      <p:cBhvr>
                                        <p:cTn id="40" dur="1" fill="hold">
                                          <p:stCondLst>
                                            <p:cond delay="0"/>
                                          </p:stCondLst>
                                        </p:cTn>
                                        <p:tgtEl>
                                          <p:spTgt spid="22539"/>
                                        </p:tgtEl>
                                        <p:attrNameLst>
                                          <p:attrName>style.visibility</p:attrName>
                                        </p:attrNameLst>
                                      </p:cBhvr>
                                      <p:to>
                                        <p:strVal val="visible"/>
                                      </p:to>
                                    </p:set>
                                    <p:animEffect transition="in" filter="fade">
                                      <p:cBhvr>
                                        <p:cTn id="41" dur="800" decel="100000"/>
                                        <p:tgtEl>
                                          <p:spTgt spid="22539"/>
                                        </p:tgtEl>
                                      </p:cBhvr>
                                    </p:animEffect>
                                    <p:anim calcmode="lin" valueType="num">
                                      <p:cBhvr>
                                        <p:cTn id="42" dur="800" decel="100000" fill="hold"/>
                                        <p:tgtEl>
                                          <p:spTgt spid="22539"/>
                                        </p:tgtEl>
                                        <p:attrNameLst>
                                          <p:attrName>style.rotation</p:attrName>
                                        </p:attrNameLst>
                                      </p:cBhvr>
                                      <p:tavLst>
                                        <p:tav tm="0">
                                          <p:val>
                                            <p:fltVal val="-90"/>
                                          </p:val>
                                        </p:tav>
                                        <p:tav tm="100000">
                                          <p:val>
                                            <p:fltVal val="0"/>
                                          </p:val>
                                        </p:tav>
                                      </p:tavLst>
                                    </p:anim>
                                    <p:anim calcmode="lin" valueType="num">
                                      <p:cBhvr>
                                        <p:cTn id="43" dur="800" decel="100000" fill="hold"/>
                                        <p:tgtEl>
                                          <p:spTgt spid="22539"/>
                                        </p:tgtEl>
                                        <p:attrNameLst>
                                          <p:attrName>ppt_x</p:attrName>
                                        </p:attrNameLst>
                                      </p:cBhvr>
                                      <p:tavLst>
                                        <p:tav tm="0">
                                          <p:val>
                                            <p:strVal val="#ppt_x+0.4"/>
                                          </p:val>
                                        </p:tav>
                                        <p:tav tm="100000">
                                          <p:val>
                                            <p:strVal val="#ppt_x-0.05"/>
                                          </p:val>
                                        </p:tav>
                                      </p:tavLst>
                                    </p:anim>
                                    <p:anim calcmode="lin" valueType="num">
                                      <p:cBhvr>
                                        <p:cTn id="44" dur="800" decel="100000" fill="hold"/>
                                        <p:tgtEl>
                                          <p:spTgt spid="22539"/>
                                        </p:tgtEl>
                                        <p:attrNameLst>
                                          <p:attrName>ppt_y</p:attrName>
                                        </p:attrNameLst>
                                      </p:cBhvr>
                                      <p:tavLst>
                                        <p:tav tm="0">
                                          <p:val>
                                            <p:strVal val="#ppt_y-0.4"/>
                                          </p:val>
                                        </p:tav>
                                        <p:tav tm="100000">
                                          <p:val>
                                            <p:strVal val="#ppt_y+0.1"/>
                                          </p:val>
                                        </p:tav>
                                      </p:tavLst>
                                    </p:anim>
                                    <p:anim calcmode="lin" valueType="num">
                                      <p:cBhvr>
                                        <p:cTn id="45" dur="200" accel="100000" fill="hold">
                                          <p:stCondLst>
                                            <p:cond delay="800"/>
                                          </p:stCondLst>
                                        </p:cTn>
                                        <p:tgtEl>
                                          <p:spTgt spid="22539"/>
                                        </p:tgtEl>
                                        <p:attrNameLst>
                                          <p:attrName>ppt_x</p:attrName>
                                        </p:attrNameLst>
                                      </p:cBhvr>
                                      <p:tavLst>
                                        <p:tav tm="0">
                                          <p:val>
                                            <p:strVal val="#ppt_x-0.05"/>
                                          </p:val>
                                        </p:tav>
                                        <p:tav tm="100000">
                                          <p:val>
                                            <p:strVal val="#ppt_x"/>
                                          </p:val>
                                        </p:tav>
                                      </p:tavLst>
                                    </p:anim>
                                    <p:anim calcmode="lin" valueType="num">
                                      <p:cBhvr>
                                        <p:cTn id="46" dur="200" accel="100000" fill="hold">
                                          <p:stCondLst>
                                            <p:cond delay="800"/>
                                          </p:stCondLst>
                                        </p:cTn>
                                        <p:tgtEl>
                                          <p:spTgt spid="22539"/>
                                        </p:tgtEl>
                                        <p:attrNameLst>
                                          <p:attrName>ppt_y</p:attrName>
                                        </p:attrNameLst>
                                      </p:cBhvr>
                                      <p:tavLst>
                                        <p:tav tm="0">
                                          <p:val>
                                            <p:strVal val="#ppt_y+0.1"/>
                                          </p:val>
                                        </p:tav>
                                        <p:tav tm="100000">
                                          <p:val>
                                            <p:strVal val="#ppt_y"/>
                                          </p:val>
                                        </p:tav>
                                      </p:tavLst>
                                    </p:anim>
                                  </p:childTnLst>
                                </p:cTn>
                              </p:par>
                              <p:par>
                                <p:cTn id="47" presetID="30" presetClass="entr" presetSubtype="0" fill="hold" grpId="0" nodeType="withEffect">
                                  <p:stCondLst>
                                    <p:cond delay="0"/>
                                  </p:stCondLst>
                                  <p:childTnLst>
                                    <p:set>
                                      <p:cBhvr>
                                        <p:cTn id="48" dur="1" fill="hold">
                                          <p:stCondLst>
                                            <p:cond delay="0"/>
                                          </p:stCondLst>
                                        </p:cTn>
                                        <p:tgtEl>
                                          <p:spTgt spid="22535"/>
                                        </p:tgtEl>
                                        <p:attrNameLst>
                                          <p:attrName>style.visibility</p:attrName>
                                        </p:attrNameLst>
                                      </p:cBhvr>
                                      <p:to>
                                        <p:strVal val="visible"/>
                                      </p:to>
                                    </p:set>
                                    <p:animEffect transition="in" filter="fade">
                                      <p:cBhvr>
                                        <p:cTn id="49" dur="800" decel="100000"/>
                                        <p:tgtEl>
                                          <p:spTgt spid="22535"/>
                                        </p:tgtEl>
                                      </p:cBhvr>
                                    </p:animEffect>
                                    <p:anim calcmode="lin" valueType="num">
                                      <p:cBhvr>
                                        <p:cTn id="50" dur="800" decel="100000" fill="hold"/>
                                        <p:tgtEl>
                                          <p:spTgt spid="22535"/>
                                        </p:tgtEl>
                                        <p:attrNameLst>
                                          <p:attrName>style.rotation</p:attrName>
                                        </p:attrNameLst>
                                      </p:cBhvr>
                                      <p:tavLst>
                                        <p:tav tm="0">
                                          <p:val>
                                            <p:fltVal val="-90"/>
                                          </p:val>
                                        </p:tav>
                                        <p:tav tm="100000">
                                          <p:val>
                                            <p:fltVal val="0"/>
                                          </p:val>
                                        </p:tav>
                                      </p:tavLst>
                                    </p:anim>
                                    <p:anim calcmode="lin" valueType="num">
                                      <p:cBhvr>
                                        <p:cTn id="51" dur="800" decel="100000" fill="hold"/>
                                        <p:tgtEl>
                                          <p:spTgt spid="22535"/>
                                        </p:tgtEl>
                                        <p:attrNameLst>
                                          <p:attrName>ppt_x</p:attrName>
                                        </p:attrNameLst>
                                      </p:cBhvr>
                                      <p:tavLst>
                                        <p:tav tm="0">
                                          <p:val>
                                            <p:strVal val="#ppt_x+0.4"/>
                                          </p:val>
                                        </p:tav>
                                        <p:tav tm="100000">
                                          <p:val>
                                            <p:strVal val="#ppt_x-0.05"/>
                                          </p:val>
                                        </p:tav>
                                      </p:tavLst>
                                    </p:anim>
                                    <p:anim calcmode="lin" valueType="num">
                                      <p:cBhvr>
                                        <p:cTn id="52" dur="800" decel="100000" fill="hold"/>
                                        <p:tgtEl>
                                          <p:spTgt spid="22535"/>
                                        </p:tgtEl>
                                        <p:attrNameLst>
                                          <p:attrName>ppt_y</p:attrName>
                                        </p:attrNameLst>
                                      </p:cBhvr>
                                      <p:tavLst>
                                        <p:tav tm="0">
                                          <p:val>
                                            <p:strVal val="#ppt_y-0.4"/>
                                          </p:val>
                                        </p:tav>
                                        <p:tav tm="100000">
                                          <p:val>
                                            <p:strVal val="#ppt_y+0.1"/>
                                          </p:val>
                                        </p:tav>
                                      </p:tavLst>
                                    </p:anim>
                                    <p:anim calcmode="lin" valueType="num">
                                      <p:cBhvr>
                                        <p:cTn id="53" dur="200" accel="100000" fill="hold">
                                          <p:stCondLst>
                                            <p:cond delay="800"/>
                                          </p:stCondLst>
                                        </p:cTn>
                                        <p:tgtEl>
                                          <p:spTgt spid="22535"/>
                                        </p:tgtEl>
                                        <p:attrNameLst>
                                          <p:attrName>ppt_x</p:attrName>
                                        </p:attrNameLst>
                                      </p:cBhvr>
                                      <p:tavLst>
                                        <p:tav tm="0">
                                          <p:val>
                                            <p:strVal val="#ppt_x-0.05"/>
                                          </p:val>
                                        </p:tav>
                                        <p:tav tm="100000">
                                          <p:val>
                                            <p:strVal val="#ppt_x"/>
                                          </p:val>
                                        </p:tav>
                                      </p:tavLst>
                                    </p:anim>
                                    <p:anim calcmode="lin" valueType="num">
                                      <p:cBhvr>
                                        <p:cTn id="54" dur="200" accel="100000" fill="hold">
                                          <p:stCondLst>
                                            <p:cond delay="800"/>
                                          </p:stCondLst>
                                        </p:cTn>
                                        <p:tgtEl>
                                          <p:spTgt spid="22535"/>
                                        </p:tgtEl>
                                        <p:attrNameLst>
                                          <p:attrName>ppt_y</p:attrName>
                                        </p:attrNameLst>
                                      </p:cBhvr>
                                      <p:tavLst>
                                        <p:tav tm="0">
                                          <p:val>
                                            <p:strVal val="#ppt_y+0.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30" presetClass="entr" presetSubtype="0" fill="hold" grpId="0" nodeType="clickEffect">
                                  <p:stCondLst>
                                    <p:cond delay="0"/>
                                  </p:stCondLst>
                                  <p:childTnLst>
                                    <p:set>
                                      <p:cBhvr>
                                        <p:cTn id="58" dur="1" fill="hold">
                                          <p:stCondLst>
                                            <p:cond delay="0"/>
                                          </p:stCondLst>
                                        </p:cTn>
                                        <p:tgtEl>
                                          <p:spTgt spid="22536"/>
                                        </p:tgtEl>
                                        <p:attrNameLst>
                                          <p:attrName>style.visibility</p:attrName>
                                        </p:attrNameLst>
                                      </p:cBhvr>
                                      <p:to>
                                        <p:strVal val="visible"/>
                                      </p:to>
                                    </p:set>
                                    <p:animEffect transition="in" filter="fade">
                                      <p:cBhvr>
                                        <p:cTn id="59" dur="800" decel="100000"/>
                                        <p:tgtEl>
                                          <p:spTgt spid="22536"/>
                                        </p:tgtEl>
                                      </p:cBhvr>
                                    </p:animEffect>
                                    <p:anim calcmode="lin" valueType="num">
                                      <p:cBhvr>
                                        <p:cTn id="60" dur="800" decel="100000" fill="hold"/>
                                        <p:tgtEl>
                                          <p:spTgt spid="22536"/>
                                        </p:tgtEl>
                                        <p:attrNameLst>
                                          <p:attrName>style.rotation</p:attrName>
                                        </p:attrNameLst>
                                      </p:cBhvr>
                                      <p:tavLst>
                                        <p:tav tm="0">
                                          <p:val>
                                            <p:fltVal val="-90"/>
                                          </p:val>
                                        </p:tav>
                                        <p:tav tm="100000">
                                          <p:val>
                                            <p:fltVal val="0"/>
                                          </p:val>
                                        </p:tav>
                                      </p:tavLst>
                                    </p:anim>
                                    <p:anim calcmode="lin" valueType="num">
                                      <p:cBhvr>
                                        <p:cTn id="61" dur="800" decel="100000" fill="hold"/>
                                        <p:tgtEl>
                                          <p:spTgt spid="22536"/>
                                        </p:tgtEl>
                                        <p:attrNameLst>
                                          <p:attrName>ppt_x</p:attrName>
                                        </p:attrNameLst>
                                      </p:cBhvr>
                                      <p:tavLst>
                                        <p:tav tm="0">
                                          <p:val>
                                            <p:strVal val="#ppt_x+0.4"/>
                                          </p:val>
                                        </p:tav>
                                        <p:tav tm="100000">
                                          <p:val>
                                            <p:strVal val="#ppt_x-0.05"/>
                                          </p:val>
                                        </p:tav>
                                      </p:tavLst>
                                    </p:anim>
                                    <p:anim calcmode="lin" valueType="num">
                                      <p:cBhvr>
                                        <p:cTn id="62" dur="800" decel="100000" fill="hold"/>
                                        <p:tgtEl>
                                          <p:spTgt spid="22536"/>
                                        </p:tgtEl>
                                        <p:attrNameLst>
                                          <p:attrName>ppt_y</p:attrName>
                                        </p:attrNameLst>
                                      </p:cBhvr>
                                      <p:tavLst>
                                        <p:tav tm="0">
                                          <p:val>
                                            <p:strVal val="#ppt_y-0.4"/>
                                          </p:val>
                                        </p:tav>
                                        <p:tav tm="100000">
                                          <p:val>
                                            <p:strVal val="#ppt_y+0.1"/>
                                          </p:val>
                                        </p:tav>
                                      </p:tavLst>
                                    </p:anim>
                                    <p:anim calcmode="lin" valueType="num">
                                      <p:cBhvr>
                                        <p:cTn id="63" dur="200" accel="100000" fill="hold">
                                          <p:stCondLst>
                                            <p:cond delay="800"/>
                                          </p:stCondLst>
                                        </p:cTn>
                                        <p:tgtEl>
                                          <p:spTgt spid="22536"/>
                                        </p:tgtEl>
                                        <p:attrNameLst>
                                          <p:attrName>ppt_x</p:attrName>
                                        </p:attrNameLst>
                                      </p:cBhvr>
                                      <p:tavLst>
                                        <p:tav tm="0">
                                          <p:val>
                                            <p:strVal val="#ppt_x-0.05"/>
                                          </p:val>
                                        </p:tav>
                                        <p:tav tm="100000">
                                          <p:val>
                                            <p:strVal val="#ppt_x"/>
                                          </p:val>
                                        </p:tav>
                                      </p:tavLst>
                                    </p:anim>
                                    <p:anim calcmode="lin" valueType="num">
                                      <p:cBhvr>
                                        <p:cTn id="64" dur="200" accel="100000" fill="hold">
                                          <p:stCondLst>
                                            <p:cond delay="800"/>
                                          </p:stCondLst>
                                        </p:cTn>
                                        <p:tgtEl>
                                          <p:spTgt spid="22536"/>
                                        </p:tgtEl>
                                        <p:attrNameLst>
                                          <p:attrName>ppt_y</p:attrName>
                                        </p:attrNameLst>
                                      </p:cBhvr>
                                      <p:tavLst>
                                        <p:tav tm="0">
                                          <p:val>
                                            <p:strVal val="#ppt_y+0.1"/>
                                          </p:val>
                                        </p:tav>
                                        <p:tav tm="100000">
                                          <p:val>
                                            <p:strVal val="#ppt_y"/>
                                          </p:val>
                                        </p:tav>
                                      </p:tavLst>
                                    </p:anim>
                                  </p:childTnLst>
                                </p:cTn>
                              </p:par>
                              <p:par>
                                <p:cTn id="65" presetID="30" presetClass="entr" presetSubtype="0" fill="hold" grpId="0" nodeType="withEffect">
                                  <p:stCondLst>
                                    <p:cond delay="0"/>
                                  </p:stCondLst>
                                  <p:childTnLst>
                                    <p:set>
                                      <p:cBhvr>
                                        <p:cTn id="66" dur="1" fill="hold">
                                          <p:stCondLst>
                                            <p:cond delay="0"/>
                                          </p:stCondLst>
                                        </p:cTn>
                                        <p:tgtEl>
                                          <p:spTgt spid="22537"/>
                                        </p:tgtEl>
                                        <p:attrNameLst>
                                          <p:attrName>style.visibility</p:attrName>
                                        </p:attrNameLst>
                                      </p:cBhvr>
                                      <p:to>
                                        <p:strVal val="visible"/>
                                      </p:to>
                                    </p:set>
                                    <p:animEffect transition="in" filter="fade">
                                      <p:cBhvr>
                                        <p:cTn id="67" dur="800" decel="100000"/>
                                        <p:tgtEl>
                                          <p:spTgt spid="22537"/>
                                        </p:tgtEl>
                                      </p:cBhvr>
                                    </p:animEffect>
                                    <p:anim calcmode="lin" valueType="num">
                                      <p:cBhvr>
                                        <p:cTn id="68" dur="800" decel="100000" fill="hold"/>
                                        <p:tgtEl>
                                          <p:spTgt spid="22537"/>
                                        </p:tgtEl>
                                        <p:attrNameLst>
                                          <p:attrName>style.rotation</p:attrName>
                                        </p:attrNameLst>
                                      </p:cBhvr>
                                      <p:tavLst>
                                        <p:tav tm="0">
                                          <p:val>
                                            <p:fltVal val="-90"/>
                                          </p:val>
                                        </p:tav>
                                        <p:tav tm="100000">
                                          <p:val>
                                            <p:fltVal val="0"/>
                                          </p:val>
                                        </p:tav>
                                      </p:tavLst>
                                    </p:anim>
                                    <p:anim calcmode="lin" valueType="num">
                                      <p:cBhvr>
                                        <p:cTn id="69" dur="800" decel="100000" fill="hold"/>
                                        <p:tgtEl>
                                          <p:spTgt spid="22537"/>
                                        </p:tgtEl>
                                        <p:attrNameLst>
                                          <p:attrName>ppt_x</p:attrName>
                                        </p:attrNameLst>
                                      </p:cBhvr>
                                      <p:tavLst>
                                        <p:tav tm="0">
                                          <p:val>
                                            <p:strVal val="#ppt_x+0.4"/>
                                          </p:val>
                                        </p:tav>
                                        <p:tav tm="100000">
                                          <p:val>
                                            <p:strVal val="#ppt_x-0.05"/>
                                          </p:val>
                                        </p:tav>
                                      </p:tavLst>
                                    </p:anim>
                                    <p:anim calcmode="lin" valueType="num">
                                      <p:cBhvr>
                                        <p:cTn id="70" dur="800" decel="100000" fill="hold"/>
                                        <p:tgtEl>
                                          <p:spTgt spid="22537"/>
                                        </p:tgtEl>
                                        <p:attrNameLst>
                                          <p:attrName>ppt_y</p:attrName>
                                        </p:attrNameLst>
                                      </p:cBhvr>
                                      <p:tavLst>
                                        <p:tav tm="0">
                                          <p:val>
                                            <p:strVal val="#ppt_y-0.4"/>
                                          </p:val>
                                        </p:tav>
                                        <p:tav tm="100000">
                                          <p:val>
                                            <p:strVal val="#ppt_y+0.1"/>
                                          </p:val>
                                        </p:tav>
                                      </p:tavLst>
                                    </p:anim>
                                    <p:anim calcmode="lin" valueType="num">
                                      <p:cBhvr>
                                        <p:cTn id="71" dur="200" accel="100000" fill="hold">
                                          <p:stCondLst>
                                            <p:cond delay="800"/>
                                          </p:stCondLst>
                                        </p:cTn>
                                        <p:tgtEl>
                                          <p:spTgt spid="22537"/>
                                        </p:tgtEl>
                                        <p:attrNameLst>
                                          <p:attrName>ppt_x</p:attrName>
                                        </p:attrNameLst>
                                      </p:cBhvr>
                                      <p:tavLst>
                                        <p:tav tm="0">
                                          <p:val>
                                            <p:strVal val="#ppt_x-0.05"/>
                                          </p:val>
                                        </p:tav>
                                        <p:tav tm="100000">
                                          <p:val>
                                            <p:strVal val="#ppt_x"/>
                                          </p:val>
                                        </p:tav>
                                      </p:tavLst>
                                    </p:anim>
                                    <p:anim calcmode="lin" valueType="num">
                                      <p:cBhvr>
                                        <p:cTn id="72" dur="200" accel="100000" fill="hold">
                                          <p:stCondLst>
                                            <p:cond delay="800"/>
                                          </p:stCondLst>
                                        </p:cTn>
                                        <p:tgtEl>
                                          <p:spTgt spid="22537"/>
                                        </p:tgtEl>
                                        <p:attrNameLst>
                                          <p:attrName>ppt_y</p:attrName>
                                        </p:attrNameLst>
                                      </p:cBhvr>
                                      <p:tavLst>
                                        <p:tav tm="0">
                                          <p:val>
                                            <p:strVal val="#ppt_y+0.1"/>
                                          </p:val>
                                        </p:tav>
                                        <p:tav tm="100000">
                                          <p:val>
                                            <p:strVal val="#ppt_y"/>
                                          </p:val>
                                        </p:tav>
                                      </p:tavLst>
                                    </p:anim>
                                  </p:childTnLst>
                                </p:cTn>
                              </p:par>
                              <p:par>
                                <p:cTn id="73" presetID="30" presetClass="entr" presetSubtype="0" fill="hold" nodeType="withEffect">
                                  <p:stCondLst>
                                    <p:cond delay="0"/>
                                  </p:stCondLst>
                                  <p:childTnLst>
                                    <p:set>
                                      <p:cBhvr>
                                        <p:cTn id="74" dur="1" fill="hold">
                                          <p:stCondLst>
                                            <p:cond delay="0"/>
                                          </p:stCondLst>
                                        </p:cTn>
                                        <p:tgtEl>
                                          <p:spTgt spid="22541"/>
                                        </p:tgtEl>
                                        <p:attrNameLst>
                                          <p:attrName>style.visibility</p:attrName>
                                        </p:attrNameLst>
                                      </p:cBhvr>
                                      <p:to>
                                        <p:strVal val="visible"/>
                                      </p:to>
                                    </p:set>
                                    <p:animEffect transition="in" filter="fade">
                                      <p:cBhvr>
                                        <p:cTn id="75" dur="800" decel="100000"/>
                                        <p:tgtEl>
                                          <p:spTgt spid="22541"/>
                                        </p:tgtEl>
                                      </p:cBhvr>
                                    </p:animEffect>
                                    <p:anim calcmode="lin" valueType="num">
                                      <p:cBhvr>
                                        <p:cTn id="76" dur="800" decel="100000" fill="hold"/>
                                        <p:tgtEl>
                                          <p:spTgt spid="22541"/>
                                        </p:tgtEl>
                                        <p:attrNameLst>
                                          <p:attrName>style.rotation</p:attrName>
                                        </p:attrNameLst>
                                      </p:cBhvr>
                                      <p:tavLst>
                                        <p:tav tm="0">
                                          <p:val>
                                            <p:fltVal val="-90"/>
                                          </p:val>
                                        </p:tav>
                                        <p:tav tm="100000">
                                          <p:val>
                                            <p:fltVal val="0"/>
                                          </p:val>
                                        </p:tav>
                                      </p:tavLst>
                                    </p:anim>
                                    <p:anim calcmode="lin" valueType="num">
                                      <p:cBhvr>
                                        <p:cTn id="77" dur="800" decel="100000" fill="hold"/>
                                        <p:tgtEl>
                                          <p:spTgt spid="22541"/>
                                        </p:tgtEl>
                                        <p:attrNameLst>
                                          <p:attrName>ppt_x</p:attrName>
                                        </p:attrNameLst>
                                      </p:cBhvr>
                                      <p:tavLst>
                                        <p:tav tm="0">
                                          <p:val>
                                            <p:strVal val="#ppt_x+0.4"/>
                                          </p:val>
                                        </p:tav>
                                        <p:tav tm="100000">
                                          <p:val>
                                            <p:strVal val="#ppt_x-0.05"/>
                                          </p:val>
                                        </p:tav>
                                      </p:tavLst>
                                    </p:anim>
                                    <p:anim calcmode="lin" valueType="num">
                                      <p:cBhvr>
                                        <p:cTn id="78" dur="800" decel="100000" fill="hold"/>
                                        <p:tgtEl>
                                          <p:spTgt spid="22541"/>
                                        </p:tgtEl>
                                        <p:attrNameLst>
                                          <p:attrName>ppt_y</p:attrName>
                                        </p:attrNameLst>
                                      </p:cBhvr>
                                      <p:tavLst>
                                        <p:tav tm="0">
                                          <p:val>
                                            <p:strVal val="#ppt_y-0.4"/>
                                          </p:val>
                                        </p:tav>
                                        <p:tav tm="100000">
                                          <p:val>
                                            <p:strVal val="#ppt_y+0.1"/>
                                          </p:val>
                                        </p:tav>
                                      </p:tavLst>
                                    </p:anim>
                                    <p:anim calcmode="lin" valueType="num">
                                      <p:cBhvr>
                                        <p:cTn id="79" dur="200" accel="100000" fill="hold">
                                          <p:stCondLst>
                                            <p:cond delay="800"/>
                                          </p:stCondLst>
                                        </p:cTn>
                                        <p:tgtEl>
                                          <p:spTgt spid="22541"/>
                                        </p:tgtEl>
                                        <p:attrNameLst>
                                          <p:attrName>ppt_x</p:attrName>
                                        </p:attrNameLst>
                                      </p:cBhvr>
                                      <p:tavLst>
                                        <p:tav tm="0">
                                          <p:val>
                                            <p:strVal val="#ppt_x-0.05"/>
                                          </p:val>
                                        </p:tav>
                                        <p:tav tm="100000">
                                          <p:val>
                                            <p:strVal val="#ppt_x"/>
                                          </p:val>
                                        </p:tav>
                                      </p:tavLst>
                                    </p:anim>
                                    <p:anim calcmode="lin" valueType="num">
                                      <p:cBhvr>
                                        <p:cTn id="80" dur="200" accel="100000" fill="hold">
                                          <p:stCondLst>
                                            <p:cond delay="800"/>
                                          </p:stCondLst>
                                        </p:cTn>
                                        <p:tgtEl>
                                          <p:spTgt spid="22541"/>
                                        </p:tgtEl>
                                        <p:attrNameLst>
                                          <p:attrName>ppt_y</p:attrName>
                                        </p:attrNameLst>
                                      </p:cBhvr>
                                      <p:tavLst>
                                        <p:tav tm="0">
                                          <p:val>
                                            <p:strVal val="#ppt_y+0.1"/>
                                          </p:val>
                                        </p:tav>
                                        <p:tav tm="100000">
                                          <p:val>
                                            <p:strVal val="#ppt_y"/>
                                          </p:val>
                                        </p:tav>
                                      </p:tavLst>
                                    </p:anim>
                                  </p:childTnLst>
                                </p:cTn>
                              </p:par>
                              <p:par>
                                <p:cTn id="81" presetID="30" presetClass="entr" presetSubtype="0" fill="hold" nodeType="withEffect">
                                  <p:stCondLst>
                                    <p:cond delay="0"/>
                                  </p:stCondLst>
                                  <p:childTnLst>
                                    <p:set>
                                      <p:cBhvr>
                                        <p:cTn id="82" dur="1" fill="hold">
                                          <p:stCondLst>
                                            <p:cond delay="0"/>
                                          </p:stCondLst>
                                        </p:cTn>
                                        <p:tgtEl>
                                          <p:spTgt spid="22540"/>
                                        </p:tgtEl>
                                        <p:attrNameLst>
                                          <p:attrName>style.visibility</p:attrName>
                                        </p:attrNameLst>
                                      </p:cBhvr>
                                      <p:to>
                                        <p:strVal val="visible"/>
                                      </p:to>
                                    </p:set>
                                    <p:animEffect transition="in" filter="fade">
                                      <p:cBhvr>
                                        <p:cTn id="83" dur="800" decel="100000"/>
                                        <p:tgtEl>
                                          <p:spTgt spid="22540"/>
                                        </p:tgtEl>
                                      </p:cBhvr>
                                    </p:animEffect>
                                    <p:anim calcmode="lin" valueType="num">
                                      <p:cBhvr>
                                        <p:cTn id="84" dur="800" decel="100000" fill="hold"/>
                                        <p:tgtEl>
                                          <p:spTgt spid="22540"/>
                                        </p:tgtEl>
                                        <p:attrNameLst>
                                          <p:attrName>style.rotation</p:attrName>
                                        </p:attrNameLst>
                                      </p:cBhvr>
                                      <p:tavLst>
                                        <p:tav tm="0">
                                          <p:val>
                                            <p:fltVal val="-90"/>
                                          </p:val>
                                        </p:tav>
                                        <p:tav tm="100000">
                                          <p:val>
                                            <p:fltVal val="0"/>
                                          </p:val>
                                        </p:tav>
                                      </p:tavLst>
                                    </p:anim>
                                    <p:anim calcmode="lin" valueType="num">
                                      <p:cBhvr>
                                        <p:cTn id="85" dur="800" decel="100000" fill="hold"/>
                                        <p:tgtEl>
                                          <p:spTgt spid="22540"/>
                                        </p:tgtEl>
                                        <p:attrNameLst>
                                          <p:attrName>ppt_x</p:attrName>
                                        </p:attrNameLst>
                                      </p:cBhvr>
                                      <p:tavLst>
                                        <p:tav tm="0">
                                          <p:val>
                                            <p:strVal val="#ppt_x+0.4"/>
                                          </p:val>
                                        </p:tav>
                                        <p:tav tm="100000">
                                          <p:val>
                                            <p:strVal val="#ppt_x-0.05"/>
                                          </p:val>
                                        </p:tav>
                                      </p:tavLst>
                                    </p:anim>
                                    <p:anim calcmode="lin" valueType="num">
                                      <p:cBhvr>
                                        <p:cTn id="86" dur="800" decel="100000" fill="hold"/>
                                        <p:tgtEl>
                                          <p:spTgt spid="22540"/>
                                        </p:tgtEl>
                                        <p:attrNameLst>
                                          <p:attrName>ppt_y</p:attrName>
                                        </p:attrNameLst>
                                      </p:cBhvr>
                                      <p:tavLst>
                                        <p:tav tm="0">
                                          <p:val>
                                            <p:strVal val="#ppt_y-0.4"/>
                                          </p:val>
                                        </p:tav>
                                        <p:tav tm="100000">
                                          <p:val>
                                            <p:strVal val="#ppt_y+0.1"/>
                                          </p:val>
                                        </p:tav>
                                      </p:tavLst>
                                    </p:anim>
                                    <p:anim calcmode="lin" valueType="num">
                                      <p:cBhvr>
                                        <p:cTn id="87" dur="200" accel="100000" fill="hold">
                                          <p:stCondLst>
                                            <p:cond delay="800"/>
                                          </p:stCondLst>
                                        </p:cTn>
                                        <p:tgtEl>
                                          <p:spTgt spid="22540"/>
                                        </p:tgtEl>
                                        <p:attrNameLst>
                                          <p:attrName>ppt_x</p:attrName>
                                        </p:attrNameLst>
                                      </p:cBhvr>
                                      <p:tavLst>
                                        <p:tav tm="0">
                                          <p:val>
                                            <p:strVal val="#ppt_x-0.05"/>
                                          </p:val>
                                        </p:tav>
                                        <p:tav tm="100000">
                                          <p:val>
                                            <p:strVal val="#ppt_x"/>
                                          </p:val>
                                        </p:tav>
                                      </p:tavLst>
                                    </p:anim>
                                    <p:anim calcmode="lin" valueType="num">
                                      <p:cBhvr>
                                        <p:cTn id="88" dur="200" accel="100000" fill="hold">
                                          <p:stCondLst>
                                            <p:cond delay="800"/>
                                          </p:stCondLst>
                                        </p:cTn>
                                        <p:tgtEl>
                                          <p:spTgt spid="2254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4" grpId="0" animBg="1"/>
      <p:bldP spid="22535" grpId="0" animBg="1"/>
      <p:bldP spid="22536" grpId="0" animBg="1"/>
      <p:bldP spid="22537"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4"/>
            <a:ext cx="9144000" cy="6858000"/>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85720" y="142852"/>
            <a:ext cx="8143932" cy="830997"/>
          </a:xfrm>
          <a:prstGeom prst="rect">
            <a:avLst/>
          </a:prstGeom>
        </p:spPr>
        <p:txBody>
          <a:bodyPr wrap="square">
            <a:spAutoFit/>
          </a:bodyPr>
          <a:lstStyle/>
          <a:p>
            <a:pPr algn="just"/>
            <a:r>
              <a:rPr lang="en-US" sz="2400" dirty="0" smtClean="0">
                <a:latin typeface="Gabriola" pitchFamily="82" charset="0"/>
                <a:cs typeface="Calibri"/>
              </a:rPr>
              <a:t>● For the knee joint spur gears with the 5:1 reduction ratio is selected which can give peak torque = 7.128*5 = 35.64Nm.    </a:t>
            </a:r>
            <a:endParaRPr lang="en-US" sz="2400" dirty="0"/>
          </a:p>
        </p:txBody>
      </p:sp>
      <p:sp>
        <p:nvSpPr>
          <p:cNvPr id="21505" name="Rectangle 1" descr="IMG_1040"/>
          <p:cNvSpPr>
            <a:spLocks noChangeArrowheads="1"/>
          </p:cNvSpPr>
          <p:nvPr/>
        </p:nvSpPr>
        <p:spPr bwMode="auto">
          <a:xfrm>
            <a:off x="3071802" y="1357298"/>
            <a:ext cx="3143272" cy="4071966"/>
          </a:xfrm>
          <a:prstGeom prst="rect">
            <a:avLst/>
          </a:prstGeom>
          <a:blipFill dpi="0" rotWithShape="0">
            <a:blip r:embed="rId3" cstate="print"/>
            <a:srcRect/>
            <a:stretch>
              <a:fillRect/>
            </a:stretch>
          </a:bli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06" name="Text Box 2"/>
          <p:cNvSpPr txBox="1">
            <a:spLocks noChangeArrowheads="1"/>
          </p:cNvSpPr>
          <p:nvPr/>
        </p:nvSpPr>
        <p:spPr bwMode="auto">
          <a:xfrm>
            <a:off x="1643042" y="2424108"/>
            <a:ext cx="1265238" cy="719139"/>
          </a:xfrm>
          <a:prstGeom prst="rect">
            <a:avLst/>
          </a:prstGeom>
          <a:no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2000" b="0" i="0" u="none" strike="noStrike" cap="none" normalizeH="0" baseline="0" dirty="0" smtClean="0">
                <a:ln>
                  <a:noFill/>
                </a:ln>
                <a:solidFill>
                  <a:srgbClr val="000000"/>
                </a:solidFill>
                <a:effectLst/>
                <a:latin typeface="Gabriola" pitchFamily="82" charset="0"/>
                <a:cs typeface="Arial" pitchFamily="34" charset="0"/>
              </a:rPr>
              <a:t>25 teeth driver</a:t>
            </a:r>
            <a:endParaRPr kumimoji="0" lang="en-US" sz="2800" b="0" i="0" u="none" strike="noStrike" cap="none" normalizeH="0" baseline="0" dirty="0" smtClean="0">
              <a:ln>
                <a:noFill/>
              </a:ln>
              <a:solidFill>
                <a:schemeClr val="tx1"/>
              </a:solidFill>
              <a:effectLst/>
              <a:latin typeface="Gabriola" pitchFamily="82" charset="0"/>
              <a:cs typeface="Arial" pitchFamily="34" charset="0"/>
            </a:endParaRPr>
          </a:p>
        </p:txBody>
      </p:sp>
      <p:sp>
        <p:nvSpPr>
          <p:cNvPr id="21507" name="Text Box 3"/>
          <p:cNvSpPr txBox="1">
            <a:spLocks noChangeArrowheads="1"/>
          </p:cNvSpPr>
          <p:nvPr/>
        </p:nvSpPr>
        <p:spPr bwMode="auto">
          <a:xfrm>
            <a:off x="6405586" y="2928934"/>
            <a:ext cx="1524000" cy="500066"/>
          </a:xfrm>
          <a:prstGeom prst="rect">
            <a:avLst/>
          </a:prstGeom>
          <a:no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2000" b="0" i="0" u="none" strike="noStrike" cap="none" normalizeH="0" baseline="0" dirty="0" smtClean="0">
                <a:ln>
                  <a:noFill/>
                </a:ln>
                <a:solidFill>
                  <a:srgbClr val="000000"/>
                </a:solidFill>
                <a:effectLst/>
                <a:latin typeface="Gabriola" pitchFamily="82" charset="0"/>
                <a:cs typeface="Arial" pitchFamily="34" charset="0"/>
              </a:rPr>
              <a:t>125 teeth driven</a:t>
            </a:r>
            <a:endParaRPr kumimoji="0" lang="en-US" sz="2800" b="0" i="0" u="none" strike="noStrike" cap="none" normalizeH="0" baseline="0" dirty="0" smtClean="0">
              <a:ln>
                <a:noFill/>
              </a:ln>
              <a:solidFill>
                <a:schemeClr val="tx1"/>
              </a:solidFill>
              <a:effectLst/>
              <a:latin typeface="Gabriola" pitchFamily="82" charset="0"/>
              <a:cs typeface="Arial" pitchFamily="34" charset="0"/>
            </a:endParaRPr>
          </a:p>
        </p:txBody>
      </p:sp>
      <p:cxnSp>
        <p:nvCxnSpPr>
          <p:cNvPr id="21508" name="AutoShape 4"/>
          <p:cNvCxnSpPr>
            <a:cxnSpLocks noChangeShapeType="1"/>
            <a:stCxn id="21506" idx="3"/>
          </p:cNvCxnSpPr>
          <p:nvPr/>
        </p:nvCxnSpPr>
        <p:spPr bwMode="auto">
          <a:xfrm flipV="1">
            <a:off x="2908280" y="2597147"/>
            <a:ext cx="2066957" cy="186531"/>
          </a:xfrm>
          <a:prstGeom prst="bentConnector3">
            <a:avLst>
              <a:gd name="adj1" fmla="val 50000"/>
            </a:avLst>
          </a:prstGeom>
          <a:noFill/>
          <a:ln w="38100">
            <a:solidFill>
              <a:srgbClr val="FF0000"/>
            </a:solidFill>
            <a:miter lim="800000"/>
            <a:headEnd/>
            <a:tailEnd type="triangle" w="med" len="med"/>
          </a:ln>
        </p:spPr>
      </p:cxnSp>
      <p:cxnSp>
        <p:nvCxnSpPr>
          <p:cNvPr id="21509" name="AutoShape 5"/>
          <p:cNvCxnSpPr>
            <a:cxnSpLocks noChangeShapeType="1"/>
            <a:stCxn id="21507" idx="1"/>
          </p:cNvCxnSpPr>
          <p:nvPr/>
        </p:nvCxnSpPr>
        <p:spPr bwMode="auto">
          <a:xfrm rot="10800000">
            <a:off x="4975238" y="3152773"/>
            <a:ext cx="1430348" cy="26195"/>
          </a:xfrm>
          <a:prstGeom prst="straightConnector1">
            <a:avLst/>
          </a:prstGeom>
          <a:noFill/>
          <a:ln w="38100">
            <a:solidFill>
              <a:srgbClr val="FF0000"/>
            </a:solidFill>
            <a:round/>
            <a:headEnd/>
            <a:tailEnd type="triangle" w="med" len="med"/>
          </a:ln>
        </p:spPr>
      </p:cxnSp>
      <p:sp>
        <p:nvSpPr>
          <p:cNvPr id="14" name="TextBox 13"/>
          <p:cNvSpPr txBox="1"/>
          <p:nvPr/>
        </p:nvSpPr>
        <p:spPr>
          <a:xfrm>
            <a:off x="3143240" y="5529220"/>
            <a:ext cx="3429024" cy="400110"/>
          </a:xfrm>
          <a:prstGeom prst="rect">
            <a:avLst/>
          </a:prstGeom>
          <a:noFill/>
        </p:spPr>
        <p:txBody>
          <a:bodyPr wrap="square" rtlCol="0">
            <a:spAutoFit/>
          </a:bodyPr>
          <a:lstStyle/>
          <a:p>
            <a:r>
              <a:rPr lang="en-IN" sz="2000" dirty="0" smtClean="0">
                <a:latin typeface="Gabriola" pitchFamily="82" charset="0"/>
              </a:rPr>
              <a:t>Figure 6. Knee Joint, 5:1 ratio gears</a:t>
            </a:r>
            <a:endParaRPr lang="en-US" dirty="0">
              <a:latin typeface="Gabriola" pitchFamily="82" charset="0"/>
            </a:endParaRPr>
          </a:p>
        </p:txBody>
      </p:sp>
      <p:sp>
        <p:nvSpPr>
          <p:cNvPr id="15" name="Rectangle 14"/>
          <p:cNvSpPr/>
          <p:nvPr/>
        </p:nvSpPr>
        <p:spPr>
          <a:xfrm>
            <a:off x="1000100" y="1214422"/>
            <a:ext cx="1857388" cy="57150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tx1"/>
                </a:solidFill>
                <a:latin typeface="Gabriola" pitchFamily="82" charset="0"/>
              </a:rPr>
              <a:t>RS-550 DC motor</a:t>
            </a:r>
            <a:endParaRPr lang="en-US" dirty="0">
              <a:solidFill>
                <a:schemeClr val="tx1"/>
              </a:solidFill>
              <a:latin typeface="Gabriola" pitchFamily="82" charset="0"/>
            </a:endParaRPr>
          </a:p>
        </p:txBody>
      </p:sp>
      <p:cxnSp>
        <p:nvCxnSpPr>
          <p:cNvPr id="16" name="Straight Arrow Connector 15"/>
          <p:cNvCxnSpPr>
            <a:stCxn id="15" idx="3"/>
          </p:cNvCxnSpPr>
          <p:nvPr/>
        </p:nvCxnSpPr>
        <p:spPr>
          <a:xfrm>
            <a:off x="2857488" y="1500174"/>
            <a:ext cx="1000132" cy="92869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1617</TotalTime>
  <Words>823</Words>
  <Application>Microsoft Office PowerPoint</Application>
  <PresentationFormat>On-screen Show (4:3)</PresentationFormat>
  <Paragraphs>116</Paragraphs>
  <Slides>20</Slides>
  <Notes>0</Notes>
  <HiddenSlides>0</HiddenSlides>
  <MMClips>5</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Powered Lower Limb Exoskeleton</dc:title>
  <dc:creator>Dev Soni</dc:creator>
  <cp:lastModifiedBy>Dev Soni</cp:lastModifiedBy>
  <cp:revision>113</cp:revision>
  <dcterms:created xsi:type="dcterms:W3CDTF">2022-03-16T10:30:34Z</dcterms:created>
  <dcterms:modified xsi:type="dcterms:W3CDTF">2022-05-14T11:40:10Z</dcterms:modified>
</cp:coreProperties>
</file>